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59" r:id="rId7"/>
    <p:sldId id="275" r:id="rId8"/>
    <p:sldId id="281" r:id="rId9"/>
    <p:sldId id="261" r:id="rId10"/>
    <p:sldId id="263" r:id="rId11"/>
    <p:sldId id="262" r:id="rId12"/>
    <p:sldId id="264" r:id="rId13"/>
    <p:sldId id="276" r:id="rId14"/>
    <p:sldId id="265" r:id="rId15"/>
    <p:sldId id="266" r:id="rId16"/>
    <p:sldId id="267" r:id="rId17"/>
    <p:sldId id="268" r:id="rId18"/>
    <p:sldId id="269" r:id="rId19"/>
    <p:sldId id="282" r:id="rId20"/>
    <p:sldId id="272" r:id="rId21"/>
    <p:sldId id="270" r:id="rId22"/>
    <p:sldId id="271" r:id="rId23"/>
    <p:sldId id="283" r:id="rId24"/>
    <p:sldId id="284" r:id="rId25"/>
    <p:sldId id="277" r:id="rId26"/>
    <p:sldId id="278" r:id="rId27"/>
    <p:sldId id="279" r:id="rId28"/>
    <p:sldId id="258" r:id="rId29"/>
    <p:sldId id="274" r:id="rId30"/>
    <p:sldId id="285" r:id="rId31"/>
    <p:sldId id="273"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C9B"/>
    <a:srgbClr val="AC2531"/>
    <a:srgbClr val="4560A0"/>
    <a:srgbClr val="3142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6" autoAdjust="0"/>
    <p:restoredTop sz="85215" autoAdjust="0"/>
  </p:normalViewPr>
  <p:slideViewPr>
    <p:cSldViewPr snapToGrid="0">
      <p:cViewPr varScale="1">
        <p:scale>
          <a:sx n="123" d="100"/>
          <a:sy n="123" d="100"/>
        </p:scale>
        <p:origin x="240" y="108"/>
      </p:cViewPr>
      <p:guideLst/>
    </p:cSldViewPr>
  </p:slideViewPr>
  <p:notesTextViewPr>
    <p:cViewPr>
      <p:scale>
        <a:sx n="1" d="1"/>
        <a:sy n="1" d="1"/>
      </p:scale>
      <p:origin x="0" y="0"/>
    </p:cViewPr>
  </p:notesTextViewPr>
  <p:sorterViewPr>
    <p:cViewPr>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AF027-22A6-4E09-AF32-DF643C9CF72F}"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34581-D6DB-4720-9D50-5F58351B64BC}" type="slidenum">
              <a:rPr lang="en-US" smtClean="0"/>
              <a:t>‹#›</a:t>
            </a:fld>
            <a:endParaRPr lang="en-US"/>
          </a:p>
        </p:txBody>
      </p:sp>
    </p:spTree>
    <p:extLst>
      <p:ext uri="{BB962C8B-B14F-4D97-AF65-F5344CB8AC3E}">
        <p14:creationId xmlns:p14="http://schemas.microsoft.com/office/powerpoint/2010/main" val="55622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4E29CE0A-FBA4-6C4D-A9D0-67EBB7DB23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5151"/>
          </a:xfrm>
          <a:prstGeom prst="rect">
            <a:avLst/>
          </a:prstGeom>
        </p:spPr>
      </p:pic>
      <p:sp>
        <p:nvSpPr>
          <p:cNvPr id="2" name="Title 1">
            <a:extLst>
              <a:ext uri="{FF2B5EF4-FFF2-40B4-BE49-F238E27FC236}">
                <a16:creationId xmlns:a16="http://schemas.microsoft.com/office/drawing/2014/main" id="{0D150766-CF96-4CE3-80EE-DF1EE6FE2DFA}"/>
              </a:ext>
            </a:extLst>
          </p:cNvPr>
          <p:cNvSpPr>
            <a:spLocks noGrp="1"/>
          </p:cNvSpPr>
          <p:nvPr>
            <p:ph type="ctrTitle"/>
          </p:nvPr>
        </p:nvSpPr>
        <p:spPr>
          <a:xfrm>
            <a:off x="1524000" y="1122363"/>
            <a:ext cx="9144000" cy="2387600"/>
          </a:xfrm>
        </p:spPr>
        <p:txBody>
          <a:bodyPr anchor="b"/>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8F8AB2A-61FA-437E-89B2-BA2135F2A3D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0062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6752-9AF1-4A50-AAD8-68D076391C72}"/>
              </a:ext>
            </a:extLst>
          </p:cNvPr>
          <p:cNvSpPr>
            <a:spLocks noGrp="1"/>
          </p:cNvSpPr>
          <p:nvPr>
            <p:ph type="title"/>
          </p:nvPr>
        </p:nvSpPr>
        <p:spPr>
          <a:xfrm>
            <a:off x="2895600" y="-2125663"/>
            <a:ext cx="10515600" cy="1325563"/>
          </a:xfrm>
        </p:spPr>
        <p:txBody>
          <a:bodyPr/>
          <a:lstStyle/>
          <a:p>
            <a:r>
              <a:rPr lang="en-US" dirty="0"/>
              <a:t>Click to edit Master title style</a:t>
            </a:r>
          </a:p>
        </p:txBody>
      </p:sp>
      <p:pic>
        <p:nvPicPr>
          <p:cNvPr id="8" name="Picture 7" descr="Icon&#10;&#10;Description automatically generated with low confidence">
            <a:extLst>
              <a:ext uri="{FF2B5EF4-FFF2-40B4-BE49-F238E27FC236}">
                <a16:creationId xmlns:a16="http://schemas.microsoft.com/office/drawing/2014/main" id="{F4174FE9-9257-4942-9A30-59213903DE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5151"/>
          </a:xfrm>
          <a:prstGeom prst="rect">
            <a:avLst/>
          </a:prstGeom>
        </p:spPr>
      </p:pic>
      <p:sp>
        <p:nvSpPr>
          <p:cNvPr id="3" name="Content Placeholder 2">
            <a:extLst>
              <a:ext uri="{FF2B5EF4-FFF2-40B4-BE49-F238E27FC236}">
                <a16:creationId xmlns:a16="http://schemas.microsoft.com/office/drawing/2014/main" id="{40DA7DC0-0F02-445F-BB64-F68131C19BBF}"/>
              </a:ext>
            </a:extLst>
          </p:cNvPr>
          <p:cNvSpPr>
            <a:spLocks noGrp="1"/>
          </p:cNvSpPr>
          <p:nvPr>
            <p:ph idx="1"/>
          </p:nvPr>
        </p:nvSpPr>
        <p:spPr/>
        <p:txBody>
          <a:bodyPr/>
          <a:lstStyle>
            <a:lvl1pPr>
              <a:defRPr b="0" i="0">
                <a:solidFill>
                  <a:srgbClr val="3D5C9B"/>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55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6752-9AF1-4A50-AAD8-68D076391C72}"/>
              </a:ext>
            </a:extLst>
          </p:cNvPr>
          <p:cNvSpPr>
            <a:spLocks noGrp="1"/>
          </p:cNvSpPr>
          <p:nvPr>
            <p:ph type="title"/>
          </p:nvPr>
        </p:nvSpPr>
        <p:spPr>
          <a:xfrm>
            <a:off x="2895600" y="-2125663"/>
            <a:ext cx="10515600" cy="1325563"/>
          </a:xfrm>
        </p:spPr>
        <p:txBody>
          <a:bodyPr/>
          <a:lstStyle/>
          <a:p>
            <a:r>
              <a:rPr lang="en-US" dirty="0"/>
              <a:t>Click to edit Master title style</a:t>
            </a:r>
          </a:p>
        </p:txBody>
      </p:sp>
      <p:pic>
        <p:nvPicPr>
          <p:cNvPr id="9" name="Picture 8" descr="A picture containing shape&#10;&#10;Description automatically generated">
            <a:extLst>
              <a:ext uri="{FF2B5EF4-FFF2-40B4-BE49-F238E27FC236}">
                <a16:creationId xmlns:a16="http://schemas.microsoft.com/office/drawing/2014/main" id="{1EB984C4-2F00-0E4D-9784-2647CB52D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5151"/>
          </a:xfrm>
          <a:prstGeom prst="rect">
            <a:avLst/>
          </a:prstGeom>
        </p:spPr>
      </p:pic>
      <p:sp>
        <p:nvSpPr>
          <p:cNvPr id="3" name="Content Placeholder 2">
            <a:extLst>
              <a:ext uri="{FF2B5EF4-FFF2-40B4-BE49-F238E27FC236}">
                <a16:creationId xmlns:a16="http://schemas.microsoft.com/office/drawing/2014/main" id="{40DA7DC0-0F02-445F-BB64-F68131C19BBF}"/>
              </a:ext>
            </a:extLst>
          </p:cNvPr>
          <p:cNvSpPr>
            <a:spLocks noGrp="1"/>
          </p:cNvSpPr>
          <p:nvPr>
            <p:ph idx="1"/>
          </p:nvPr>
        </p:nvSpPr>
        <p:spPr/>
        <p:txBody>
          <a:bodyPr/>
          <a:lstStyle>
            <a:lvl1pPr>
              <a:defRPr b="0" i="0">
                <a:solidFill>
                  <a:srgbClr val="3D5C9B"/>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903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CE1FF-1733-40AE-A093-9700460CA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1E6F87-13C7-40F3-9E8F-FCE764A35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40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1" kern="1200">
          <a:solidFill>
            <a:srgbClr val="3D5C9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P35EM1-NmaA?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O4pcaQ6xg8I?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jc.lincoln.ne.gov/book-an-appointment/" TargetMode="External"/><Relationship Id="rId2" Type="http://schemas.openxmlformats.org/officeDocument/2006/relationships/hyperlink" Target="https://ajc.lincoln.ne.gov/job-seeker-services/program-matcher/" TargetMode="External"/><Relationship Id="rId1" Type="http://schemas.openxmlformats.org/officeDocument/2006/relationships/slideLayout" Target="../slideLayouts/slideLayout2.xml"/><Relationship Id="rId5" Type="http://schemas.openxmlformats.org/officeDocument/2006/relationships/hyperlink" Target="https://ajc.lincoln.ne.gov/" TargetMode="External"/><Relationship Id="rId4" Type="http://schemas.openxmlformats.org/officeDocument/2006/relationships/hyperlink" Target="https://ajc.lincoln.ne.gov/plan-your-visi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5ItU1Ya54Ew?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19B6-47B7-EF41-AA0F-C0C9BCCBEFC2}"/>
              </a:ext>
            </a:extLst>
          </p:cNvPr>
          <p:cNvSpPr>
            <a:spLocks noGrp="1"/>
          </p:cNvSpPr>
          <p:nvPr>
            <p:ph type="ctrTitle"/>
          </p:nvPr>
        </p:nvSpPr>
        <p:spPr>
          <a:xfrm>
            <a:off x="1392572" y="1600200"/>
            <a:ext cx="9789953" cy="2918851"/>
          </a:xfrm>
        </p:spPr>
        <p:txBody>
          <a:bodyPr>
            <a:normAutofit fontScale="90000"/>
          </a:bodyPr>
          <a:lstStyle/>
          <a:p>
            <a:pPr algn="r"/>
            <a:br>
              <a:rPr lang="en-US" dirty="0"/>
            </a:br>
            <a:r>
              <a:rPr lang="en-US" b="1" i="0" dirty="0">
                <a:solidFill>
                  <a:srgbClr val="FFFFFF"/>
                </a:solidFill>
                <a:effectLst/>
                <a:latin typeface="Montserrat" panose="00000500000000000000" pitchFamily="2" charset="0"/>
              </a:rPr>
              <a:t>Part-time jobs to </a:t>
            </a:r>
            <a:br>
              <a:rPr lang="en-US" b="1" i="0" dirty="0">
                <a:solidFill>
                  <a:srgbClr val="FFFFFF"/>
                </a:solidFill>
                <a:effectLst/>
                <a:latin typeface="Montserrat" panose="00000500000000000000" pitchFamily="2" charset="0"/>
              </a:rPr>
            </a:br>
            <a:r>
              <a:rPr lang="en-US" b="1" i="0" dirty="0">
                <a:solidFill>
                  <a:srgbClr val="FFFFFF"/>
                </a:solidFill>
                <a:effectLst/>
                <a:latin typeface="Montserrat" panose="00000500000000000000" pitchFamily="2" charset="0"/>
              </a:rPr>
              <a:t>full-time careers.</a:t>
            </a:r>
            <a:br>
              <a:rPr lang="en-US" b="1" i="0" dirty="0">
                <a:solidFill>
                  <a:srgbClr val="FFFFFF"/>
                </a:solidFill>
                <a:effectLst/>
                <a:latin typeface="Montserrat" panose="00000500000000000000" pitchFamily="2" charset="0"/>
              </a:rPr>
            </a:br>
            <a:r>
              <a:rPr lang="en-US" sz="2700" b="0" i="0" dirty="0">
                <a:solidFill>
                  <a:srgbClr val="FFFFFF"/>
                </a:solidFill>
                <a:effectLst/>
                <a:latin typeface="Montserrat" panose="00000500000000000000" pitchFamily="2" charset="0"/>
              </a:rPr>
              <a:t>Empowering Nebraskans to achieve economic independence and thrive in work and life in partnership with employers.</a:t>
            </a:r>
            <a:br>
              <a:rPr lang="en-US" b="0" i="0" dirty="0">
                <a:solidFill>
                  <a:srgbClr val="FFFFFF"/>
                </a:solidFill>
                <a:effectLst/>
                <a:latin typeface="Montserrat" panose="00000500000000000000" pitchFamily="2" charset="0"/>
              </a:rPr>
            </a:br>
            <a:r>
              <a:rPr lang="en-US" dirty="0"/>
              <a:t> </a:t>
            </a:r>
          </a:p>
        </p:txBody>
      </p:sp>
      <p:sp>
        <p:nvSpPr>
          <p:cNvPr id="7" name="Subtitle 6">
            <a:extLst>
              <a:ext uri="{FF2B5EF4-FFF2-40B4-BE49-F238E27FC236}">
                <a16:creationId xmlns:a16="http://schemas.microsoft.com/office/drawing/2014/main" id="{D3BD7CFE-4A9D-7E42-7B64-9E727102F860}"/>
              </a:ext>
            </a:extLst>
          </p:cNvPr>
          <p:cNvSpPr>
            <a:spLocks noGrp="1"/>
          </p:cNvSpPr>
          <p:nvPr>
            <p:ph type="subTitle" idx="1"/>
          </p:nvPr>
        </p:nvSpPr>
        <p:spPr>
          <a:xfrm>
            <a:off x="6769916" y="6362016"/>
            <a:ext cx="5251507" cy="290454"/>
          </a:xfrm>
        </p:spPr>
        <p:txBody>
          <a:bodyPr>
            <a:normAutofit lnSpcReduction="10000"/>
          </a:bodyPr>
          <a:lstStyle/>
          <a:p>
            <a:pPr algn="l"/>
            <a:r>
              <a:rPr lang="en-US" sz="800" dirty="0">
                <a:solidFill>
                  <a:schemeClr val="tx1"/>
                </a:solidFill>
                <a:latin typeface="Montserrat" panose="00000500000000000000" pitchFamily="2" charset="0"/>
              </a:rPr>
              <a:t>WIOA Title I financially assisted programs and activities are equal opportunity employer programs. Auxiliary aids and services are available upon request to individuals with disabilities.</a:t>
            </a:r>
          </a:p>
        </p:txBody>
      </p:sp>
    </p:spTree>
    <p:extLst>
      <p:ext uri="{BB962C8B-B14F-4D97-AF65-F5344CB8AC3E}">
        <p14:creationId xmlns:p14="http://schemas.microsoft.com/office/powerpoint/2010/main" val="42865569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22250-76FC-5A45-949A-99494B0D63F3}"/>
              </a:ext>
            </a:extLst>
          </p:cNvPr>
          <p:cNvSpPr>
            <a:spLocks noGrp="1"/>
          </p:cNvSpPr>
          <p:nvPr>
            <p:ph idx="1"/>
          </p:nvPr>
        </p:nvSpPr>
        <p:spPr>
          <a:xfrm>
            <a:off x="838200" y="2726421"/>
            <a:ext cx="4916648" cy="3450541"/>
          </a:xfrm>
        </p:spPr>
        <p:txBody>
          <a:bodyPr/>
          <a:lstStyle/>
          <a:p>
            <a:r>
              <a:rPr lang="en-US" sz="2000" dirty="0">
                <a:solidFill>
                  <a:srgbClr val="333333"/>
                </a:solidFill>
                <a:latin typeface="Montserrat" panose="00000500000000000000" pitchFamily="2" charset="0"/>
              </a:rPr>
              <a:t>55 + Worker</a:t>
            </a:r>
          </a:p>
          <a:p>
            <a:r>
              <a:rPr lang="en-US" sz="2000" dirty="0">
                <a:solidFill>
                  <a:srgbClr val="333333"/>
                </a:solidFill>
                <a:latin typeface="Montserrat" panose="00000500000000000000" pitchFamily="2" charset="0"/>
              </a:rPr>
              <a:t>Adults</a:t>
            </a:r>
          </a:p>
          <a:p>
            <a:r>
              <a:rPr lang="en-US" sz="2000" dirty="0">
                <a:solidFill>
                  <a:srgbClr val="333333"/>
                </a:solidFill>
                <a:latin typeface="Montserrat" panose="00000500000000000000" pitchFamily="2" charset="0"/>
              </a:rPr>
              <a:t>Credential Seeker</a:t>
            </a:r>
          </a:p>
          <a:p>
            <a:r>
              <a:rPr lang="en-US" sz="2000" dirty="0">
                <a:solidFill>
                  <a:srgbClr val="333333"/>
                </a:solidFill>
                <a:latin typeface="Montserrat" panose="00000500000000000000" pitchFamily="2" charset="0"/>
              </a:rPr>
              <a:t>Entrepreneurs</a:t>
            </a:r>
          </a:p>
          <a:p>
            <a:r>
              <a:rPr lang="en-US" sz="2000" dirty="0">
                <a:solidFill>
                  <a:srgbClr val="333333"/>
                </a:solidFill>
                <a:latin typeface="Montserrat" panose="00000500000000000000" pitchFamily="2" charset="0"/>
              </a:rPr>
              <a:t>Indian &amp; Native Americans </a:t>
            </a:r>
          </a:p>
          <a:p>
            <a:r>
              <a:rPr lang="en-US" sz="2000" dirty="0">
                <a:solidFill>
                  <a:srgbClr val="333333"/>
                </a:solidFill>
                <a:latin typeface="Montserrat" panose="00000500000000000000" pitchFamily="2" charset="0"/>
              </a:rPr>
              <a:t>Laid Off Worker </a:t>
            </a:r>
          </a:p>
        </p:txBody>
      </p:sp>
      <p:sp>
        <p:nvSpPr>
          <p:cNvPr id="4" name="TextBox 3">
            <a:extLst>
              <a:ext uri="{FF2B5EF4-FFF2-40B4-BE49-F238E27FC236}">
                <a16:creationId xmlns:a16="http://schemas.microsoft.com/office/drawing/2014/main" id="{15176421-B72E-BA8D-BE86-CEFD2CC322CF}"/>
              </a:ext>
            </a:extLst>
          </p:cNvPr>
          <p:cNvSpPr txBox="1"/>
          <p:nvPr/>
        </p:nvSpPr>
        <p:spPr>
          <a:xfrm>
            <a:off x="838200" y="1820411"/>
            <a:ext cx="3744936"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Services for:  </a:t>
            </a:r>
          </a:p>
        </p:txBody>
      </p:sp>
      <p:sp>
        <p:nvSpPr>
          <p:cNvPr id="5" name="Content Placeholder 2">
            <a:extLst>
              <a:ext uri="{FF2B5EF4-FFF2-40B4-BE49-F238E27FC236}">
                <a16:creationId xmlns:a16="http://schemas.microsoft.com/office/drawing/2014/main" id="{E63B510A-5403-C059-9885-1991C6457FB9}"/>
              </a:ext>
            </a:extLst>
          </p:cNvPr>
          <p:cNvSpPr txBox="1">
            <a:spLocks/>
          </p:cNvSpPr>
          <p:nvPr/>
        </p:nvSpPr>
        <p:spPr>
          <a:xfrm>
            <a:off x="5076039" y="2726421"/>
            <a:ext cx="4916648" cy="3450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D5C9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333333"/>
                </a:solidFill>
                <a:latin typeface="Montserrat" panose="00000500000000000000" pitchFamily="2" charset="0"/>
              </a:rPr>
              <a:t>Migrant &amp; Seasonal Farm Worker</a:t>
            </a:r>
          </a:p>
          <a:p>
            <a:r>
              <a:rPr lang="en-US" sz="2000" dirty="0">
                <a:solidFill>
                  <a:srgbClr val="333333"/>
                </a:solidFill>
                <a:latin typeface="Montserrat" panose="00000500000000000000" pitchFamily="2" charset="0"/>
              </a:rPr>
              <a:t>Military &amp; Veterans</a:t>
            </a:r>
          </a:p>
          <a:p>
            <a:r>
              <a:rPr lang="en-US" sz="2000" dirty="0">
                <a:solidFill>
                  <a:srgbClr val="333333"/>
                </a:solidFill>
                <a:latin typeface="Montserrat" panose="00000500000000000000" pitchFamily="2" charset="0"/>
              </a:rPr>
              <a:t>Workers with a Criminal Conviction</a:t>
            </a:r>
          </a:p>
          <a:p>
            <a:r>
              <a:rPr lang="en-US" sz="2000" dirty="0">
                <a:solidFill>
                  <a:srgbClr val="333333"/>
                </a:solidFill>
                <a:latin typeface="Montserrat" panose="00000500000000000000" pitchFamily="2" charset="0"/>
              </a:rPr>
              <a:t>Workers with Disabilities </a:t>
            </a:r>
          </a:p>
          <a:p>
            <a:r>
              <a:rPr lang="en-US" sz="2000" dirty="0">
                <a:solidFill>
                  <a:srgbClr val="333333"/>
                </a:solidFill>
                <a:latin typeface="Montserrat" panose="00000500000000000000" pitchFamily="2" charset="0"/>
              </a:rPr>
              <a:t>Young Adults &amp; Youth</a:t>
            </a:r>
          </a:p>
          <a:p>
            <a:r>
              <a:rPr lang="en-US" sz="2000" dirty="0">
                <a:solidFill>
                  <a:srgbClr val="333333"/>
                </a:solidFill>
                <a:latin typeface="Montserrat" panose="00000500000000000000" pitchFamily="2" charset="0"/>
              </a:rPr>
              <a:t>Under Employed </a:t>
            </a:r>
          </a:p>
        </p:txBody>
      </p:sp>
    </p:spTree>
    <p:extLst>
      <p:ext uri="{BB962C8B-B14F-4D97-AF65-F5344CB8AC3E}">
        <p14:creationId xmlns:p14="http://schemas.microsoft.com/office/powerpoint/2010/main" val="32447188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D0D20663-8406-A277-5EC2-1A770695B986}"/>
              </a:ext>
            </a:extLst>
          </p:cNvPr>
          <p:cNvPicPr>
            <a:picLocks noChangeAspect="1"/>
          </p:cNvPicPr>
          <p:nvPr/>
        </p:nvPicPr>
        <p:blipFill>
          <a:blip r:embed="rId2"/>
          <a:stretch>
            <a:fillRect/>
          </a:stretch>
        </p:blipFill>
        <p:spPr>
          <a:xfrm>
            <a:off x="888022" y="1304585"/>
            <a:ext cx="8270630" cy="4601969"/>
          </a:xfrm>
          <a:prstGeom prst="rect">
            <a:avLst/>
          </a:prstGeom>
        </p:spPr>
      </p:pic>
    </p:spTree>
    <p:extLst>
      <p:ext uri="{BB962C8B-B14F-4D97-AF65-F5344CB8AC3E}">
        <p14:creationId xmlns:p14="http://schemas.microsoft.com/office/powerpoint/2010/main" val="6905925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E332-4278-FEA3-F935-15A8A79A262E}"/>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73EC66B0-B3EF-CC5B-8C76-A6E0BF7F4389}"/>
              </a:ext>
            </a:extLst>
          </p:cNvPr>
          <p:cNvPicPr>
            <a:picLocks noChangeAspect="1"/>
          </p:cNvPicPr>
          <p:nvPr/>
        </p:nvPicPr>
        <p:blipFill>
          <a:blip r:embed="rId2"/>
          <a:stretch>
            <a:fillRect/>
          </a:stretch>
        </p:blipFill>
        <p:spPr>
          <a:xfrm>
            <a:off x="615462" y="1326666"/>
            <a:ext cx="11576538" cy="4440757"/>
          </a:xfrm>
          <a:prstGeom prst="rect">
            <a:avLst/>
          </a:prstGeom>
        </p:spPr>
      </p:pic>
    </p:spTree>
    <p:extLst>
      <p:ext uri="{BB962C8B-B14F-4D97-AF65-F5344CB8AC3E}">
        <p14:creationId xmlns:p14="http://schemas.microsoft.com/office/powerpoint/2010/main" val="159778916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471F-2ACA-3BB8-30A4-CE1F273B91D3}"/>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3DDE809-6682-5CF2-CC70-A02035364083}"/>
              </a:ext>
            </a:extLst>
          </p:cNvPr>
          <p:cNvPicPr>
            <a:picLocks noChangeAspect="1"/>
          </p:cNvPicPr>
          <p:nvPr/>
        </p:nvPicPr>
        <p:blipFill>
          <a:blip r:embed="rId2"/>
          <a:stretch>
            <a:fillRect/>
          </a:stretch>
        </p:blipFill>
        <p:spPr>
          <a:xfrm>
            <a:off x="940776" y="1189747"/>
            <a:ext cx="11145715" cy="4612563"/>
          </a:xfrm>
          <a:prstGeom prst="rect">
            <a:avLst/>
          </a:prstGeom>
        </p:spPr>
      </p:pic>
    </p:spTree>
    <p:extLst>
      <p:ext uri="{BB962C8B-B14F-4D97-AF65-F5344CB8AC3E}">
        <p14:creationId xmlns:p14="http://schemas.microsoft.com/office/powerpoint/2010/main" val="340948604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37B3-EF20-0367-3B62-D5079B14E76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CAC2E9B-C3F2-E1D0-6900-C5BEE2284F10}"/>
              </a:ext>
            </a:extLst>
          </p:cNvPr>
          <p:cNvPicPr>
            <a:picLocks noChangeAspect="1"/>
          </p:cNvPicPr>
          <p:nvPr/>
        </p:nvPicPr>
        <p:blipFill>
          <a:blip r:embed="rId2"/>
          <a:stretch>
            <a:fillRect/>
          </a:stretch>
        </p:blipFill>
        <p:spPr>
          <a:xfrm>
            <a:off x="369277" y="1689044"/>
            <a:ext cx="11453446" cy="4058116"/>
          </a:xfrm>
          <a:prstGeom prst="rect">
            <a:avLst/>
          </a:prstGeom>
        </p:spPr>
      </p:pic>
    </p:spTree>
    <p:extLst>
      <p:ext uri="{BB962C8B-B14F-4D97-AF65-F5344CB8AC3E}">
        <p14:creationId xmlns:p14="http://schemas.microsoft.com/office/powerpoint/2010/main" val="268634796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C65D-103C-9678-9635-BD6CEE0A091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64FC892-0F44-1750-320B-23A8A8E59780}"/>
              </a:ext>
            </a:extLst>
          </p:cNvPr>
          <p:cNvPicPr>
            <a:picLocks noChangeAspect="1"/>
          </p:cNvPicPr>
          <p:nvPr/>
        </p:nvPicPr>
        <p:blipFill rotWithShape="1">
          <a:blip r:embed="rId2"/>
          <a:srcRect r="-3490"/>
          <a:stretch/>
        </p:blipFill>
        <p:spPr>
          <a:xfrm>
            <a:off x="411061" y="2435735"/>
            <a:ext cx="12192000" cy="1986529"/>
          </a:xfrm>
          <a:prstGeom prst="rect">
            <a:avLst/>
          </a:prstGeom>
        </p:spPr>
      </p:pic>
    </p:spTree>
    <p:extLst>
      <p:ext uri="{BB962C8B-B14F-4D97-AF65-F5344CB8AC3E}">
        <p14:creationId xmlns:p14="http://schemas.microsoft.com/office/powerpoint/2010/main" val="7658083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19B6-47B7-EF41-AA0F-C0C9BCCBEFC2}"/>
              </a:ext>
            </a:extLst>
          </p:cNvPr>
          <p:cNvSpPr>
            <a:spLocks noGrp="1"/>
          </p:cNvSpPr>
          <p:nvPr>
            <p:ph type="ctrTitle"/>
          </p:nvPr>
        </p:nvSpPr>
        <p:spPr>
          <a:xfrm>
            <a:off x="1201023" y="1625367"/>
            <a:ext cx="9789953" cy="2918851"/>
          </a:xfrm>
        </p:spPr>
        <p:txBody>
          <a:bodyPr>
            <a:normAutofit/>
          </a:bodyPr>
          <a:lstStyle/>
          <a:p>
            <a:br>
              <a:rPr lang="en-US" dirty="0"/>
            </a:br>
            <a:r>
              <a:rPr lang="en-US" b="1" i="0" dirty="0">
                <a:solidFill>
                  <a:srgbClr val="FFFFFF"/>
                </a:solidFill>
                <a:effectLst/>
                <a:latin typeface="Montserrat" panose="00000500000000000000" pitchFamily="2" charset="0"/>
              </a:rPr>
              <a:t>Employer services</a:t>
            </a:r>
            <a:br>
              <a:rPr lang="en-US" b="1" i="0" dirty="0">
                <a:solidFill>
                  <a:srgbClr val="FFFFFF"/>
                </a:solidFill>
                <a:effectLst/>
                <a:latin typeface="Montserrat" panose="00000500000000000000" pitchFamily="2" charset="0"/>
              </a:rPr>
            </a:br>
            <a:r>
              <a:rPr lang="en-US" dirty="0"/>
              <a:t> </a:t>
            </a:r>
          </a:p>
        </p:txBody>
      </p:sp>
      <p:sp>
        <p:nvSpPr>
          <p:cNvPr id="4" name="Subtitle 3">
            <a:extLst>
              <a:ext uri="{FF2B5EF4-FFF2-40B4-BE49-F238E27FC236}">
                <a16:creationId xmlns:a16="http://schemas.microsoft.com/office/drawing/2014/main" id="{5F6B73D4-1CE9-484D-494B-909BC45D21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915878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3899-C2BD-98F1-2865-F57E7FA9E2C3}"/>
              </a:ext>
            </a:extLst>
          </p:cNvPr>
          <p:cNvSpPr>
            <a:spLocks noGrp="1"/>
          </p:cNvSpPr>
          <p:nvPr>
            <p:ph type="title"/>
          </p:nvPr>
        </p:nvSpPr>
        <p:spPr/>
        <p:txBody>
          <a:bodyPr/>
          <a:lstStyle/>
          <a:p>
            <a:endParaRPr lang="en-US"/>
          </a:p>
        </p:txBody>
      </p:sp>
      <p:pic>
        <p:nvPicPr>
          <p:cNvPr id="4" name="Online Media 3" title="American Job Center PSA #1">
            <a:hlinkClick r:id="" action="ppaction://media"/>
            <a:extLst>
              <a:ext uri="{FF2B5EF4-FFF2-40B4-BE49-F238E27FC236}">
                <a16:creationId xmlns:a16="http://schemas.microsoft.com/office/drawing/2014/main" id="{754180BE-2F99-15FB-2F46-7B188AC4F478}"/>
              </a:ext>
            </a:extLst>
          </p:cNvPr>
          <p:cNvPicPr>
            <a:picLocks noGrp="1" noRot="1" noChangeAspect="1"/>
          </p:cNvPicPr>
          <p:nvPr>
            <p:ph idx="1"/>
            <a:videoFile r:link="rId1"/>
          </p:nvPr>
        </p:nvPicPr>
        <p:blipFill>
          <a:blip r:embed="rId3"/>
          <a:stretch>
            <a:fillRect/>
          </a:stretch>
        </p:blipFill>
        <p:spPr>
          <a:xfrm>
            <a:off x="0" y="0"/>
            <a:ext cx="12265269" cy="6930346"/>
          </a:xfrm>
          <a:prstGeom prst="rect">
            <a:avLst/>
          </a:prstGeom>
        </p:spPr>
      </p:pic>
    </p:spTree>
    <p:extLst>
      <p:ext uri="{BB962C8B-B14F-4D97-AF65-F5344CB8AC3E}">
        <p14:creationId xmlns:p14="http://schemas.microsoft.com/office/powerpoint/2010/main" val="18910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E43B-5EEE-4028-B166-E3A99CCAF86C}"/>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DCFA3E6C-F9CD-8F49-4A1B-3AA0212D00FB}"/>
              </a:ext>
            </a:extLst>
          </p:cNvPr>
          <p:cNvSpPr txBox="1"/>
          <p:nvPr/>
        </p:nvSpPr>
        <p:spPr>
          <a:xfrm>
            <a:off x="746620" y="2378430"/>
            <a:ext cx="6711192" cy="1909946"/>
          </a:xfrm>
          <a:prstGeom prst="rect">
            <a:avLst/>
          </a:prstGeom>
          <a:noFill/>
        </p:spPr>
        <p:txBody>
          <a:bodyPr wrap="square">
            <a:spAutoFit/>
          </a:bodyPr>
          <a:lstStyle/>
          <a:p>
            <a:pPr>
              <a:lnSpc>
                <a:spcPct val="107000"/>
              </a:lnSpc>
              <a:spcBef>
                <a:spcPts val="0"/>
              </a:spcBef>
              <a:spcAft>
                <a:spcPts val="800"/>
              </a:spcAft>
            </a:pPr>
            <a:r>
              <a:rPr lang="en-US" sz="2800" dirty="0">
                <a:latin typeface="Montserrat" panose="00000500000000000000" pitchFamily="2" charset="0"/>
                <a:ea typeface="Tahoma" panose="020B0604030504040204" pitchFamily="34" charset="0"/>
                <a:cs typeface="Tahoma" panose="020B0604030504040204" pitchFamily="34" charset="0"/>
              </a:rPr>
              <a:t>We also help employers with their workforce needs, including hiring assistance, internships, and employee training.</a:t>
            </a:r>
          </a:p>
        </p:txBody>
      </p:sp>
    </p:spTree>
    <p:extLst>
      <p:ext uri="{BB962C8B-B14F-4D97-AF65-F5344CB8AC3E}">
        <p14:creationId xmlns:p14="http://schemas.microsoft.com/office/powerpoint/2010/main" val="41984630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E49B-008C-6935-B3F9-7415F7F97B07}"/>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5FD90ED3-4F25-6704-E53D-AC98F6548AF1}"/>
              </a:ext>
            </a:extLst>
          </p:cNvPr>
          <p:cNvPicPr>
            <a:picLocks noChangeAspect="1"/>
          </p:cNvPicPr>
          <p:nvPr/>
        </p:nvPicPr>
        <p:blipFill>
          <a:blip r:embed="rId2"/>
          <a:stretch>
            <a:fillRect/>
          </a:stretch>
        </p:blipFill>
        <p:spPr>
          <a:xfrm>
            <a:off x="949570" y="1276685"/>
            <a:ext cx="9167446" cy="4613337"/>
          </a:xfrm>
          <a:prstGeom prst="rect">
            <a:avLst/>
          </a:prstGeom>
        </p:spPr>
      </p:pic>
    </p:spTree>
    <p:extLst>
      <p:ext uri="{BB962C8B-B14F-4D97-AF65-F5344CB8AC3E}">
        <p14:creationId xmlns:p14="http://schemas.microsoft.com/office/powerpoint/2010/main" val="37088496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7542172-716F-269A-0167-CCA6D7209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545" y="958930"/>
            <a:ext cx="8291119" cy="4704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176421-B72E-BA8D-BE86-CEFD2CC322CF}"/>
              </a:ext>
            </a:extLst>
          </p:cNvPr>
          <p:cNvSpPr txBox="1"/>
          <p:nvPr/>
        </p:nvSpPr>
        <p:spPr>
          <a:xfrm>
            <a:off x="427220" y="1638516"/>
            <a:ext cx="4201791" cy="1200329"/>
          </a:xfrm>
          <a:prstGeom prst="rect">
            <a:avLst/>
          </a:prstGeom>
          <a:noFill/>
        </p:spPr>
        <p:txBody>
          <a:bodyPr wrap="none" rtlCol="0">
            <a:spAutoFit/>
          </a:bodyPr>
          <a:lstStyle/>
          <a:p>
            <a:r>
              <a:rPr lang="en-US" sz="2400" dirty="0">
                <a:latin typeface="Montserrat" panose="00000500000000000000" pitchFamily="2" charset="0"/>
                <a:ea typeface="Tahoma" panose="020B0604030504040204" pitchFamily="34" charset="0"/>
                <a:cs typeface="Tahoma" panose="020B0604030504040204" pitchFamily="34" charset="0"/>
              </a:rPr>
              <a:t>Our American Job Center </a:t>
            </a:r>
          </a:p>
          <a:p>
            <a:r>
              <a:rPr lang="en-US" sz="2400" dirty="0">
                <a:latin typeface="Montserrat" panose="00000500000000000000" pitchFamily="2" charset="0"/>
                <a:ea typeface="Tahoma" panose="020B0604030504040204" pitchFamily="34" charset="0"/>
                <a:cs typeface="Tahoma" panose="020B0604030504040204" pitchFamily="34" charset="0"/>
              </a:rPr>
              <a:t>is part of a network </a:t>
            </a:r>
          </a:p>
          <a:p>
            <a:r>
              <a:rPr lang="en-US" sz="2400" dirty="0">
                <a:latin typeface="Montserrat" panose="00000500000000000000" pitchFamily="2" charset="0"/>
                <a:ea typeface="Tahoma" panose="020B0604030504040204" pitchFamily="34" charset="0"/>
                <a:cs typeface="Tahoma" panose="020B0604030504040204" pitchFamily="34" charset="0"/>
              </a:rPr>
              <a:t>of nearly 2,300 centers. </a:t>
            </a:r>
          </a:p>
        </p:txBody>
      </p:sp>
    </p:spTree>
    <p:extLst>
      <p:ext uri="{BB962C8B-B14F-4D97-AF65-F5344CB8AC3E}">
        <p14:creationId xmlns:p14="http://schemas.microsoft.com/office/powerpoint/2010/main" val="198866599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19B6-47B7-EF41-AA0F-C0C9BCCBEFC2}"/>
              </a:ext>
            </a:extLst>
          </p:cNvPr>
          <p:cNvSpPr>
            <a:spLocks noGrp="1"/>
          </p:cNvSpPr>
          <p:nvPr>
            <p:ph type="ctrTitle"/>
          </p:nvPr>
        </p:nvSpPr>
        <p:spPr>
          <a:xfrm>
            <a:off x="1201023" y="1625367"/>
            <a:ext cx="9789953" cy="2918851"/>
          </a:xfrm>
        </p:spPr>
        <p:txBody>
          <a:bodyPr>
            <a:normAutofit/>
          </a:bodyPr>
          <a:lstStyle/>
          <a:p>
            <a:r>
              <a:rPr lang="en-US" dirty="0"/>
              <a:t>A modern center </a:t>
            </a:r>
            <a:br>
              <a:rPr lang="en-US" dirty="0"/>
            </a:br>
            <a:r>
              <a:rPr lang="en-US" dirty="0"/>
              <a:t>for today’s diverse needs</a:t>
            </a:r>
            <a:br>
              <a:rPr lang="en-US" dirty="0"/>
            </a:br>
            <a:endParaRPr lang="en-US" dirty="0"/>
          </a:p>
        </p:txBody>
      </p:sp>
    </p:spTree>
    <p:extLst>
      <p:ext uri="{BB962C8B-B14F-4D97-AF65-F5344CB8AC3E}">
        <p14:creationId xmlns:p14="http://schemas.microsoft.com/office/powerpoint/2010/main" val="213362520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pic>
        <p:nvPicPr>
          <p:cNvPr id="3" name="Online Media 2" title="American Job Center is in a new location">
            <a:hlinkClick r:id="" action="ppaction://media"/>
            <a:extLst>
              <a:ext uri="{FF2B5EF4-FFF2-40B4-BE49-F238E27FC236}">
                <a16:creationId xmlns:a16="http://schemas.microsoft.com/office/drawing/2014/main" id="{55258B86-A814-8087-8458-AC3765BE6D11}"/>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1281251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sky, building, road&#10;&#10;Description automatically generated">
            <a:extLst>
              <a:ext uri="{FF2B5EF4-FFF2-40B4-BE49-F238E27FC236}">
                <a16:creationId xmlns:a16="http://schemas.microsoft.com/office/drawing/2014/main" id="{992C513B-F722-2D25-C42F-8706029685DF}"/>
              </a:ext>
            </a:extLst>
          </p:cNvPr>
          <p:cNvPicPr>
            <a:picLocks noChangeAspect="1"/>
          </p:cNvPicPr>
          <p:nvPr/>
        </p:nvPicPr>
        <p:blipFill rotWithShape="1">
          <a:blip r:embed="rId2">
            <a:extLst>
              <a:ext uri="{28A0092B-C50C-407E-A947-70E740481C1C}">
                <a14:useLocalDpi xmlns:a14="http://schemas.microsoft.com/office/drawing/2010/main" val="0"/>
              </a:ext>
            </a:extLst>
          </a:blip>
          <a:srcRect t="6368" b="18632"/>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A3E6C-F9CD-8F49-4A1B-3AA0212D00FB}"/>
              </a:ext>
            </a:extLst>
          </p:cNvPr>
          <p:cNvSpPr txBox="1"/>
          <p:nvPr/>
        </p:nvSpPr>
        <p:spPr>
          <a:xfrm>
            <a:off x="115768" y="199715"/>
            <a:ext cx="10058400" cy="532790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800"/>
              </a:spcAft>
            </a:pPr>
            <a:endParaRPr lang="en-US" sz="5200" b="1" dirty="0">
              <a:solidFill>
                <a:srgbClr val="FFFFFF"/>
              </a:solidFill>
              <a:latin typeface="+mj-lt"/>
              <a:ea typeface="+mj-ea"/>
              <a:cs typeface="+mj-cs"/>
            </a:endParaRPr>
          </a:p>
          <a:p>
            <a:pPr algn="ctr">
              <a:lnSpc>
                <a:spcPct val="90000"/>
              </a:lnSpc>
              <a:spcBef>
                <a:spcPct val="0"/>
              </a:spcBef>
              <a:spcAft>
                <a:spcPts val="800"/>
              </a:spcAft>
            </a:pPr>
            <a:endParaRPr lang="en-US" sz="5200" b="1" dirty="0">
              <a:solidFill>
                <a:srgbClr val="FFFFFF"/>
              </a:solidFill>
              <a:latin typeface="+mj-lt"/>
              <a:ea typeface="+mj-ea"/>
              <a:cs typeface="+mj-cs"/>
            </a:endParaRPr>
          </a:p>
          <a:p>
            <a:pPr>
              <a:lnSpc>
                <a:spcPct val="90000"/>
              </a:lnSpc>
              <a:spcBef>
                <a:spcPct val="0"/>
              </a:spcBef>
              <a:spcAft>
                <a:spcPts val="800"/>
              </a:spcAft>
            </a:pPr>
            <a:r>
              <a:rPr lang="en-US" b="1" dirty="0">
                <a:solidFill>
                  <a:schemeClr val="bg1"/>
                </a:solidFill>
                <a:latin typeface="Montserrat" panose="00000500000000000000" pitchFamily="2" charset="0"/>
                <a:ea typeface="+mj-ea"/>
                <a:cs typeface="+mj-cs"/>
              </a:rPr>
              <a:t>Open 7am-6pm Monday &amp; Tuesday</a:t>
            </a:r>
          </a:p>
          <a:p>
            <a:pPr>
              <a:lnSpc>
                <a:spcPct val="90000"/>
              </a:lnSpc>
              <a:spcBef>
                <a:spcPct val="0"/>
              </a:spcBef>
              <a:spcAft>
                <a:spcPts val="800"/>
              </a:spcAft>
            </a:pPr>
            <a:r>
              <a:rPr lang="en-US" b="1" dirty="0">
                <a:solidFill>
                  <a:schemeClr val="bg1"/>
                </a:solidFill>
                <a:latin typeface="Montserrat" panose="00000500000000000000" pitchFamily="2" charset="0"/>
                <a:ea typeface="+mj-ea"/>
                <a:cs typeface="+mj-cs"/>
              </a:rPr>
              <a:t>8am-5pm Wednesday, Thursday, &amp; Friday </a:t>
            </a:r>
          </a:p>
          <a:p>
            <a:pPr>
              <a:lnSpc>
                <a:spcPct val="90000"/>
              </a:lnSpc>
              <a:spcBef>
                <a:spcPct val="0"/>
              </a:spcBef>
              <a:spcAft>
                <a:spcPts val="800"/>
              </a:spcAft>
            </a:pPr>
            <a:r>
              <a:rPr lang="en-US" b="1" dirty="0">
                <a:solidFill>
                  <a:schemeClr val="bg1"/>
                </a:solidFill>
                <a:latin typeface="Montserrat" panose="00000500000000000000" pitchFamily="2" charset="0"/>
                <a:ea typeface="+mj-ea"/>
                <a:cs typeface="+mj-cs"/>
              </a:rPr>
              <a:t>1330 N Street, Suit A</a:t>
            </a:r>
          </a:p>
          <a:p>
            <a:pPr algn="ctr">
              <a:lnSpc>
                <a:spcPct val="90000"/>
              </a:lnSpc>
              <a:spcBef>
                <a:spcPct val="0"/>
              </a:spcBef>
              <a:spcAft>
                <a:spcPts val="800"/>
              </a:spcAft>
            </a:pPr>
            <a:endParaRPr lang="en-US" sz="5200" b="1" dirty="0">
              <a:solidFill>
                <a:srgbClr val="FFFFFF"/>
              </a:solidFill>
              <a:latin typeface="+mj-lt"/>
              <a:ea typeface="+mj-ea"/>
              <a:cs typeface="+mj-cs"/>
            </a:endParaRPr>
          </a:p>
          <a:p>
            <a:pPr algn="ctr">
              <a:lnSpc>
                <a:spcPct val="90000"/>
              </a:lnSpc>
              <a:spcBef>
                <a:spcPct val="0"/>
              </a:spcBef>
              <a:spcAft>
                <a:spcPts val="800"/>
              </a:spcAft>
            </a:pPr>
            <a:endParaRPr lang="en-US" sz="5200" b="1" dirty="0">
              <a:solidFill>
                <a:srgbClr val="FFFFFF"/>
              </a:solidFill>
              <a:latin typeface="+mj-lt"/>
              <a:ea typeface="+mj-ea"/>
              <a:cs typeface="+mj-cs"/>
            </a:endParaRPr>
          </a:p>
          <a:p>
            <a:pPr algn="ctr">
              <a:lnSpc>
                <a:spcPct val="90000"/>
              </a:lnSpc>
              <a:spcBef>
                <a:spcPct val="0"/>
              </a:spcBef>
              <a:spcAft>
                <a:spcPts val="800"/>
              </a:spcAft>
            </a:pPr>
            <a:r>
              <a:rPr lang="en-US" sz="5200" b="1" dirty="0">
                <a:solidFill>
                  <a:srgbClr val="FFFFFF"/>
                </a:solidFill>
                <a:latin typeface="+mj-lt"/>
                <a:ea typeface="+mj-ea"/>
                <a:cs typeface="+mj-cs"/>
              </a:rPr>
              <a:t> </a:t>
            </a:r>
          </a:p>
          <a:p>
            <a:pPr algn="ctr">
              <a:lnSpc>
                <a:spcPct val="90000"/>
              </a:lnSpc>
              <a:spcBef>
                <a:spcPct val="0"/>
              </a:spcBef>
              <a:spcAft>
                <a:spcPts val="800"/>
              </a:spcAft>
            </a:pPr>
            <a:endParaRPr lang="en-US" sz="5200" b="1" dirty="0">
              <a:solidFill>
                <a:srgbClr val="FFFFFF"/>
              </a:solidFill>
              <a:latin typeface="+mj-lt"/>
              <a:ea typeface="+mj-ea"/>
              <a:cs typeface="+mj-cs"/>
            </a:endParaRPr>
          </a:p>
          <a:p>
            <a:pPr algn="ctr">
              <a:lnSpc>
                <a:spcPct val="90000"/>
              </a:lnSpc>
              <a:spcBef>
                <a:spcPct val="0"/>
              </a:spcBef>
              <a:spcAft>
                <a:spcPts val="800"/>
              </a:spcAft>
            </a:pPr>
            <a:endParaRPr lang="en-US" sz="5200" b="1" dirty="0">
              <a:solidFill>
                <a:srgbClr val="FFFFFF"/>
              </a:solidFill>
              <a:latin typeface="+mj-lt"/>
              <a:ea typeface="+mj-ea"/>
              <a:cs typeface="+mj-cs"/>
            </a:endParaRPr>
          </a:p>
        </p:txBody>
      </p:sp>
      <p:sp>
        <p:nvSpPr>
          <p:cNvPr id="2" name="Title 1">
            <a:extLst>
              <a:ext uri="{FF2B5EF4-FFF2-40B4-BE49-F238E27FC236}">
                <a16:creationId xmlns:a16="http://schemas.microsoft.com/office/drawing/2014/main" id="{1BEEE43B-5EEE-4028-B166-E3A99CCAF8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1912690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22250-76FC-5A45-949A-99494B0D63F3}"/>
              </a:ext>
            </a:extLst>
          </p:cNvPr>
          <p:cNvSpPr>
            <a:spLocks noGrp="1"/>
          </p:cNvSpPr>
          <p:nvPr>
            <p:ph idx="1"/>
          </p:nvPr>
        </p:nvSpPr>
        <p:spPr>
          <a:xfrm>
            <a:off x="838200" y="2726421"/>
            <a:ext cx="4916648" cy="3450541"/>
          </a:xfrm>
        </p:spPr>
        <p:txBody>
          <a:bodyPr/>
          <a:lstStyle/>
          <a:p>
            <a:pPr marL="0" indent="0">
              <a:buNone/>
            </a:pPr>
            <a:r>
              <a:rPr lang="en-US" sz="1400" b="1" i="0" dirty="0">
                <a:solidFill>
                  <a:srgbClr val="333333"/>
                </a:solidFill>
                <a:effectLst/>
                <a:latin typeface="Montserrat" panose="00000500000000000000" pitchFamily="2" charset="0"/>
              </a:rPr>
              <a:t>Our resource room is equipped with</a:t>
            </a:r>
          </a:p>
          <a:p>
            <a:r>
              <a:rPr lang="en-US" sz="1400" i="0" dirty="0">
                <a:solidFill>
                  <a:srgbClr val="333333"/>
                </a:solidFill>
                <a:effectLst/>
                <a:latin typeface="Montserrat" panose="00000500000000000000" pitchFamily="2" charset="0"/>
              </a:rPr>
              <a:t>An overhead projector that will magnify print materials</a:t>
            </a:r>
          </a:p>
          <a:p>
            <a:r>
              <a:rPr lang="en-US" sz="1400" i="0" dirty="0">
                <a:solidFill>
                  <a:srgbClr val="333333"/>
                </a:solidFill>
                <a:effectLst/>
                <a:latin typeface="Montserrat" panose="00000500000000000000" pitchFamily="2" charset="0"/>
              </a:rPr>
              <a:t>Zoom Text that will magnify websites</a:t>
            </a:r>
          </a:p>
          <a:p>
            <a:r>
              <a:rPr lang="en-US" sz="1400" i="0" dirty="0" err="1">
                <a:solidFill>
                  <a:srgbClr val="333333"/>
                </a:solidFill>
                <a:effectLst/>
                <a:latin typeface="Montserrat" panose="00000500000000000000" pitchFamily="2" charset="0"/>
              </a:rPr>
              <a:t>UbiDuo</a:t>
            </a:r>
            <a:r>
              <a:rPr lang="en-US" sz="1400" i="0" dirty="0">
                <a:solidFill>
                  <a:srgbClr val="333333"/>
                </a:solidFill>
                <a:effectLst/>
                <a:latin typeface="Montserrat" panose="00000500000000000000" pitchFamily="2" charset="0"/>
              </a:rPr>
              <a:t> that allows deaf and hard of hearing jobseekers to interact with staff </a:t>
            </a:r>
          </a:p>
          <a:p>
            <a:r>
              <a:rPr lang="en-US" sz="1400" i="0" dirty="0">
                <a:solidFill>
                  <a:srgbClr val="333333"/>
                </a:solidFill>
                <a:effectLst/>
                <a:latin typeface="Montserrat" panose="00000500000000000000" pitchFamily="2" charset="0"/>
              </a:rPr>
              <a:t>Jaws software that will convert text to speech</a:t>
            </a:r>
            <a:endParaRPr lang="en-US" sz="2000" dirty="0">
              <a:solidFill>
                <a:srgbClr val="333333"/>
              </a:solidFill>
              <a:latin typeface="Montserrat" panose="00000500000000000000" pitchFamily="2" charset="0"/>
            </a:endParaRPr>
          </a:p>
        </p:txBody>
      </p:sp>
      <p:sp>
        <p:nvSpPr>
          <p:cNvPr id="4" name="TextBox 3">
            <a:extLst>
              <a:ext uri="{FF2B5EF4-FFF2-40B4-BE49-F238E27FC236}">
                <a16:creationId xmlns:a16="http://schemas.microsoft.com/office/drawing/2014/main" id="{15176421-B72E-BA8D-BE86-CEFD2CC322CF}"/>
              </a:ext>
            </a:extLst>
          </p:cNvPr>
          <p:cNvSpPr txBox="1"/>
          <p:nvPr/>
        </p:nvSpPr>
        <p:spPr>
          <a:xfrm>
            <a:off x="594919" y="1770077"/>
            <a:ext cx="6138219"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Assistive Technology  </a:t>
            </a:r>
          </a:p>
        </p:txBody>
      </p:sp>
      <p:pic>
        <p:nvPicPr>
          <p:cNvPr id="7" name="Picture 6" descr="A picture containing indoor, floor, wall, desk&#10;&#10;Description automatically generated">
            <a:extLst>
              <a:ext uri="{FF2B5EF4-FFF2-40B4-BE49-F238E27FC236}">
                <a16:creationId xmlns:a16="http://schemas.microsoft.com/office/drawing/2014/main" id="{F7509048-CDBB-7071-4A53-A5EEA144C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577" y="1300295"/>
            <a:ext cx="4949504" cy="3712128"/>
          </a:xfrm>
          <a:prstGeom prst="rect">
            <a:avLst/>
          </a:prstGeom>
        </p:spPr>
      </p:pic>
    </p:spTree>
    <p:extLst>
      <p:ext uri="{BB962C8B-B14F-4D97-AF65-F5344CB8AC3E}">
        <p14:creationId xmlns:p14="http://schemas.microsoft.com/office/powerpoint/2010/main" val="77988876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22250-76FC-5A45-949A-99494B0D63F3}"/>
              </a:ext>
            </a:extLst>
          </p:cNvPr>
          <p:cNvSpPr>
            <a:spLocks noGrp="1"/>
          </p:cNvSpPr>
          <p:nvPr>
            <p:ph idx="1"/>
          </p:nvPr>
        </p:nvSpPr>
        <p:spPr>
          <a:xfrm>
            <a:off x="594919" y="2654767"/>
            <a:ext cx="4916648" cy="3450541"/>
          </a:xfrm>
        </p:spPr>
        <p:txBody>
          <a:bodyPr/>
          <a:lstStyle/>
          <a:p>
            <a:pPr marL="0" indent="0">
              <a:buNone/>
            </a:pPr>
            <a:r>
              <a:rPr lang="en-US" sz="1400" dirty="0">
                <a:solidFill>
                  <a:srgbClr val="333333"/>
                </a:solidFill>
                <a:latin typeface="Montserrat" panose="00000500000000000000" pitchFamily="2" charset="0"/>
              </a:rPr>
              <a:t>Interpreter services are available to access all our services. Many documents are available in Spanish, Russian, Vietnamese, and Arabic.</a:t>
            </a:r>
          </a:p>
        </p:txBody>
      </p:sp>
      <p:sp>
        <p:nvSpPr>
          <p:cNvPr id="4" name="TextBox 3">
            <a:extLst>
              <a:ext uri="{FF2B5EF4-FFF2-40B4-BE49-F238E27FC236}">
                <a16:creationId xmlns:a16="http://schemas.microsoft.com/office/drawing/2014/main" id="{15176421-B72E-BA8D-BE86-CEFD2CC322CF}"/>
              </a:ext>
            </a:extLst>
          </p:cNvPr>
          <p:cNvSpPr txBox="1"/>
          <p:nvPr/>
        </p:nvSpPr>
        <p:spPr>
          <a:xfrm>
            <a:off x="594919" y="1770077"/>
            <a:ext cx="5179623"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Language Access  </a:t>
            </a:r>
          </a:p>
        </p:txBody>
      </p:sp>
      <p:pic>
        <p:nvPicPr>
          <p:cNvPr id="6" name="Picture 5" descr="A picture containing text, menu, indoor&#10;&#10;Description automatically generated">
            <a:extLst>
              <a:ext uri="{FF2B5EF4-FFF2-40B4-BE49-F238E27FC236}">
                <a16:creationId xmlns:a16="http://schemas.microsoft.com/office/drawing/2014/main" id="{B08A69C4-5BAE-A318-99B2-30D491BCD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920" y="840734"/>
            <a:ext cx="6477000" cy="4857750"/>
          </a:xfrm>
          <a:prstGeom prst="rect">
            <a:avLst/>
          </a:prstGeom>
        </p:spPr>
      </p:pic>
    </p:spTree>
    <p:extLst>
      <p:ext uri="{BB962C8B-B14F-4D97-AF65-F5344CB8AC3E}">
        <p14:creationId xmlns:p14="http://schemas.microsoft.com/office/powerpoint/2010/main" val="184344210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22250-76FC-5A45-949A-99494B0D63F3}"/>
              </a:ext>
            </a:extLst>
          </p:cNvPr>
          <p:cNvSpPr>
            <a:spLocks noGrp="1"/>
          </p:cNvSpPr>
          <p:nvPr>
            <p:ph idx="1"/>
          </p:nvPr>
        </p:nvSpPr>
        <p:spPr>
          <a:xfrm>
            <a:off x="838200" y="2726421"/>
            <a:ext cx="10515600" cy="3450541"/>
          </a:xfrm>
        </p:spPr>
        <p:txBody>
          <a:bodyPr/>
          <a:lstStyle/>
          <a:p>
            <a:pPr marL="0" indent="0">
              <a:buNone/>
            </a:pPr>
            <a:r>
              <a:rPr lang="en-US" sz="2000" dirty="0">
                <a:solidFill>
                  <a:srgbClr val="333333"/>
                </a:solidFill>
                <a:latin typeface="Montserrat" panose="00000500000000000000" pitchFamily="2" charset="0"/>
              </a:rPr>
              <a:t>Parking validation is available to customers (both employers and job seekers) with an active NEworks account. To validate parking, sign in at the front desk and enter your validation code immediately into a pay station with your license plate number.</a:t>
            </a:r>
          </a:p>
        </p:txBody>
      </p:sp>
      <p:sp>
        <p:nvSpPr>
          <p:cNvPr id="4" name="TextBox 3">
            <a:extLst>
              <a:ext uri="{FF2B5EF4-FFF2-40B4-BE49-F238E27FC236}">
                <a16:creationId xmlns:a16="http://schemas.microsoft.com/office/drawing/2014/main" id="{15176421-B72E-BA8D-BE86-CEFD2CC322CF}"/>
              </a:ext>
            </a:extLst>
          </p:cNvPr>
          <p:cNvSpPr txBox="1"/>
          <p:nvPr/>
        </p:nvSpPr>
        <p:spPr>
          <a:xfrm>
            <a:off x="838200" y="1820411"/>
            <a:ext cx="8100294"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Parking Validation Available  </a:t>
            </a:r>
          </a:p>
        </p:txBody>
      </p:sp>
    </p:spTree>
    <p:extLst>
      <p:ext uri="{BB962C8B-B14F-4D97-AF65-F5344CB8AC3E}">
        <p14:creationId xmlns:p14="http://schemas.microsoft.com/office/powerpoint/2010/main" val="222248771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AA50-E530-14CE-2AE1-0F206938B52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A67F9CE-C041-4AD8-D56B-B913563D3E7F}"/>
              </a:ext>
            </a:extLst>
          </p:cNvPr>
          <p:cNvPicPr>
            <a:picLocks noGrp="1" noChangeAspect="1"/>
          </p:cNvPicPr>
          <p:nvPr>
            <p:ph idx="1"/>
          </p:nvPr>
        </p:nvPicPr>
        <p:blipFill>
          <a:blip r:embed="rId2"/>
          <a:stretch>
            <a:fillRect/>
          </a:stretch>
        </p:blipFill>
        <p:spPr>
          <a:xfrm>
            <a:off x="6009580" y="1574926"/>
            <a:ext cx="5474682" cy="3481118"/>
          </a:xfrm>
          <a:prstGeom prst="rect">
            <a:avLst/>
          </a:prstGeom>
        </p:spPr>
      </p:pic>
      <p:pic>
        <p:nvPicPr>
          <p:cNvPr id="5" name="Picture 4">
            <a:extLst>
              <a:ext uri="{FF2B5EF4-FFF2-40B4-BE49-F238E27FC236}">
                <a16:creationId xmlns:a16="http://schemas.microsoft.com/office/drawing/2014/main" id="{6942C56F-DEA3-1B29-E8A8-5A9A416BE98E}"/>
              </a:ext>
            </a:extLst>
          </p:cNvPr>
          <p:cNvPicPr>
            <a:picLocks noChangeAspect="1"/>
          </p:cNvPicPr>
          <p:nvPr/>
        </p:nvPicPr>
        <p:blipFill>
          <a:blip r:embed="rId3"/>
          <a:stretch>
            <a:fillRect/>
          </a:stretch>
        </p:blipFill>
        <p:spPr>
          <a:xfrm>
            <a:off x="467529" y="2936176"/>
            <a:ext cx="5106955" cy="2119868"/>
          </a:xfrm>
          <a:prstGeom prst="rect">
            <a:avLst/>
          </a:prstGeom>
        </p:spPr>
      </p:pic>
      <p:sp>
        <p:nvSpPr>
          <p:cNvPr id="6" name="TextBox 5">
            <a:extLst>
              <a:ext uri="{FF2B5EF4-FFF2-40B4-BE49-F238E27FC236}">
                <a16:creationId xmlns:a16="http://schemas.microsoft.com/office/drawing/2014/main" id="{CD14639F-A6A1-5CF2-AA6D-7C23F1D9CA74}"/>
              </a:ext>
            </a:extLst>
          </p:cNvPr>
          <p:cNvSpPr txBox="1"/>
          <p:nvPr/>
        </p:nvSpPr>
        <p:spPr>
          <a:xfrm>
            <a:off x="707738" y="1848069"/>
            <a:ext cx="3623108"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Our partners</a:t>
            </a:r>
          </a:p>
        </p:txBody>
      </p:sp>
    </p:spTree>
    <p:extLst>
      <p:ext uri="{BB962C8B-B14F-4D97-AF65-F5344CB8AC3E}">
        <p14:creationId xmlns:p14="http://schemas.microsoft.com/office/powerpoint/2010/main" val="329685856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AA50-E530-14CE-2AE1-0F206938B52D}"/>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E5EA9E40-B13F-5169-800E-6F778EF43FF5}"/>
              </a:ext>
            </a:extLst>
          </p:cNvPr>
          <p:cNvPicPr>
            <a:picLocks noChangeAspect="1"/>
          </p:cNvPicPr>
          <p:nvPr/>
        </p:nvPicPr>
        <p:blipFill>
          <a:blip r:embed="rId2"/>
          <a:stretch>
            <a:fillRect/>
          </a:stretch>
        </p:blipFill>
        <p:spPr>
          <a:xfrm>
            <a:off x="-298526" y="0"/>
            <a:ext cx="13286905" cy="6858000"/>
          </a:xfrm>
          <a:prstGeom prst="rect">
            <a:avLst/>
          </a:prstGeom>
        </p:spPr>
      </p:pic>
      <p:sp>
        <p:nvSpPr>
          <p:cNvPr id="6" name="TextBox 5">
            <a:extLst>
              <a:ext uri="{FF2B5EF4-FFF2-40B4-BE49-F238E27FC236}">
                <a16:creationId xmlns:a16="http://schemas.microsoft.com/office/drawing/2014/main" id="{CD14639F-A6A1-5CF2-AA6D-7C23F1D9CA74}"/>
              </a:ext>
            </a:extLst>
          </p:cNvPr>
          <p:cNvSpPr txBox="1"/>
          <p:nvPr/>
        </p:nvSpPr>
        <p:spPr>
          <a:xfrm>
            <a:off x="1903492" y="1355699"/>
            <a:ext cx="7931980"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Our online program matcher</a:t>
            </a:r>
          </a:p>
        </p:txBody>
      </p:sp>
    </p:spTree>
    <p:extLst>
      <p:ext uri="{BB962C8B-B14F-4D97-AF65-F5344CB8AC3E}">
        <p14:creationId xmlns:p14="http://schemas.microsoft.com/office/powerpoint/2010/main" val="427519103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E43B-5EEE-4028-B166-E3A99CCAF86C}"/>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DCFA3E6C-F9CD-8F49-4A1B-3AA0212D00FB}"/>
              </a:ext>
            </a:extLst>
          </p:cNvPr>
          <p:cNvSpPr txBox="1"/>
          <p:nvPr/>
        </p:nvSpPr>
        <p:spPr>
          <a:xfrm>
            <a:off x="746620" y="2378430"/>
            <a:ext cx="6711192" cy="2407647"/>
          </a:xfrm>
          <a:prstGeom prst="rect">
            <a:avLst/>
          </a:prstGeom>
          <a:noFill/>
        </p:spPr>
        <p:txBody>
          <a:bodyPr wrap="square">
            <a:spAutoFit/>
          </a:bodyPr>
          <a:lstStyle/>
          <a:p>
            <a:pPr>
              <a:lnSpc>
                <a:spcPct val="107000"/>
              </a:lnSpc>
              <a:spcAft>
                <a:spcPts val="800"/>
              </a:spcAft>
            </a:pPr>
            <a:r>
              <a:rPr lang="en-US" dirty="0">
                <a:latin typeface="Montserrat" panose="00000500000000000000" pitchFamily="2" charset="0"/>
                <a:ea typeface="Tahoma" panose="020B0604030504040204" pitchFamily="34" charset="0"/>
                <a:cs typeface="Tahoma" panose="020B0604030504040204" pitchFamily="34" charset="0"/>
              </a:rPr>
              <a:t>The American Job Center is publicly funded and administered by the City of Lincoln, in partnership with other government, industry, and non-profit groups. We coordinate services to over 20 work-related programs. The majority of our funding comes from the Workforce Innovation and Opportunity Act.</a:t>
            </a:r>
          </a:p>
          <a:p>
            <a:pPr>
              <a:lnSpc>
                <a:spcPct val="107000"/>
              </a:lnSpc>
              <a:spcBef>
                <a:spcPts val="0"/>
              </a:spcBef>
              <a:spcAft>
                <a:spcPts val="800"/>
              </a:spcAft>
            </a:pPr>
            <a:endParaRPr lang="en-US" sz="2800" b="1" dirty="0">
              <a:latin typeface="Montserrat"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198230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E43B-5EEE-4028-B166-E3A99CCAF86C}"/>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DCFA3E6C-F9CD-8F49-4A1B-3AA0212D00FB}"/>
              </a:ext>
            </a:extLst>
          </p:cNvPr>
          <p:cNvSpPr txBox="1"/>
          <p:nvPr/>
        </p:nvSpPr>
        <p:spPr>
          <a:xfrm>
            <a:off x="746619" y="2378430"/>
            <a:ext cx="7743039" cy="2700676"/>
          </a:xfrm>
          <a:prstGeom prst="rect">
            <a:avLst/>
          </a:prstGeom>
          <a:noFill/>
        </p:spPr>
        <p:txBody>
          <a:bodyPr wrap="square">
            <a:spAutoFit/>
          </a:bodyPr>
          <a:lstStyle/>
          <a:p>
            <a:pPr>
              <a:spcAft>
                <a:spcPts val="800"/>
              </a:spcAft>
            </a:pPr>
            <a:r>
              <a:rPr lang="en-US" b="1" dirty="0">
                <a:solidFill>
                  <a:srgbClr val="333333"/>
                </a:solidFill>
                <a:latin typeface="Montserrat" panose="00000500000000000000" pitchFamily="2" charset="0"/>
              </a:rPr>
              <a:t>Get started by completing the </a:t>
            </a:r>
            <a:r>
              <a:rPr lang="en-US" b="1" dirty="0">
                <a:solidFill>
                  <a:srgbClr val="333333"/>
                </a:solidFill>
                <a:latin typeface="Montserrat" panose="00000500000000000000" pitchFamily="2" charset="0"/>
                <a:hlinkClick r:id="rId2"/>
              </a:rPr>
              <a:t>program matcher</a:t>
            </a:r>
            <a:r>
              <a:rPr lang="en-US" b="1" dirty="0">
                <a:solidFill>
                  <a:srgbClr val="333333"/>
                </a:solidFill>
                <a:latin typeface="Montserrat" panose="00000500000000000000" pitchFamily="2" charset="0"/>
              </a:rPr>
              <a:t> online, </a:t>
            </a:r>
            <a:r>
              <a:rPr lang="en-US" b="1" dirty="0">
                <a:solidFill>
                  <a:srgbClr val="333333"/>
                </a:solidFill>
                <a:latin typeface="Montserrat" panose="00000500000000000000" pitchFamily="2" charset="0"/>
                <a:hlinkClick r:id="rId3"/>
              </a:rPr>
              <a:t>making an appointment</a:t>
            </a:r>
            <a:r>
              <a:rPr lang="en-US" b="1" dirty="0">
                <a:solidFill>
                  <a:srgbClr val="333333"/>
                </a:solidFill>
                <a:latin typeface="Montserrat" panose="00000500000000000000" pitchFamily="2" charset="0"/>
              </a:rPr>
              <a:t>, or dropping by our </a:t>
            </a:r>
            <a:r>
              <a:rPr lang="en-US" b="1" dirty="0">
                <a:solidFill>
                  <a:srgbClr val="333333"/>
                </a:solidFill>
                <a:latin typeface="Montserrat" panose="00000500000000000000" pitchFamily="2" charset="0"/>
                <a:hlinkClick r:id="rId4"/>
              </a:rPr>
              <a:t>N street location</a:t>
            </a:r>
            <a:r>
              <a:rPr lang="en-US" b="1" dirty="0">
                <a:solidFill>
                  <a:srgbClr val="333333"/>
                </a:solidFill>
                <a:latin typeface="Montserrat" panose="00000500000000000000" pitchFamily="2" charset="0"/>
              </a:rPr>
              <a:t>. </a:t>
            </a:r>
          </a:p>
          <a:p>
            <a:pPr>
              <a:spcAft>
                <a:spcPts val="800"/>
              </a:spcAft>
            </a:pPr>
            <a:r>
              <a:rPr lang="en-US" b="1" dirty="0">
                <a:solidFill>
                  <a:srgbClr val="333333"/>
                </a:solidFill>
                <a:latin typeface="Montserrat" panose="00000500000000000000" pitchFamily="2" charset="0"/>
              </a:rPr>
              <a:t>Learn more about the American Job Center at </a:t>
            </a:r>
            <a:r>
              <a:rPr lang="en-US" sz="4800" b="1" dirty="0">
                <a:solidFill>
                  <a:srgbClr val="333333"/>
                </a:solidFill>
                <a:latin typeface="Montserrat" panose="00000500000000000000" pitchFamily="2" charset="0"/>
                <a:hlinkClick r:id="rId5"/>
              </a:rPr>
              <a:t>ajc.lincoln.ne.gov</a:t>
            </a:r>
            <a:endParaRPr lang="en-US" sz="4800" b="1" dirty="0">
              <a:solidFill>
                <a:srgbClr val="333333"/>
              </a:solidFill>
              <a:latin typeface="Montserrat" panose="00000500000000000000" pitchFamily="2" charset="0"/>
            </a:endParaRPr>
          </a:p>
          <a:p>
            <a:pPr>
              <a:lnSpc>
                <a:spcPct val="107000"/>
              </a:lnSpc>
              <a:spcAft>
                <a:spcPts val="800"/>
              </a:spcAft>
            </a:pPr>
            <a:endParaRPr lang="en-US" b="1" dirty="0">
              <a:latin typeface="Montserrat" panose="00000500000000000000" pitchFamily="2" charset="0"/>
              <a:ea typeface="Tahoma" panose="020B0604030504040204" pitchFamily="34" charset="0"/>
              <a:cs typeface="Tahoma" panose="020B0604030504040204" pitchFamily="34" charset="0"/>
            </a:endParaRPr>
          </a:p>
          <a:p>
            <a:pPr>
              <a:lnSpc>
                <a:spcPct val="107000"/>
              </a:lnSpc>
              <a:spcBef>
                <a:spcPts val="0"/>
              </a:spcBef>
              <a:spcAft>
                <a:spcPts val="800"/>
              </a:spcAft>
            </a:pPr>
            <a:endParaRPr lang="en-US" sz="2800" b="1" dirty="0">
              <a:latin typeface="Montserrat"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70495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80A92-BE47-0954-40C9-80B8A9EBBF96}"/>
              </a:ext>
            </a:extLst>
          </p:cNvPr>
          <p:cNvPicPr>
            <a:picLocks noChangeAspect="1"/>
          </p:cNvPicPr>
          <p:nvPr/>
        </p:nvPicPr>
        <p:blipFill rotWithShape="1">
          <a:blip r:embed="rId2"/>
          <a:srcRect t="15210" b="14564"/>
          <a:stretch/>
        </p:blipFill>
        <p:spPr>
          <a:xfrm>
            <a:off x="6096000" y="1025392"/>
            <a:ext cx="6377354" cy="4478594"/>
          </a:xfrm>
          <a:prstGeom prst="rect">
            <a:avLst/>
          </a:prstGeom>
        </p:spPr>
      </p:pic>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22250-76FC-5A45-949A-99494B0D63F3}"/>
              </a:ext>
            </a:extLst>
          </p:cNvPr>
          <p:cNvSpPr>
            <a:spLocks noGrp="1"/>
          </p:cNvSpPr>
          <p:nvPr>
            <p:ph idx="1"/>
          </p:nvPr>
        </p:nvSpPr>
        <p:spPr>
          <a:xfrm>
            <a:off x="838200" y="2726421"/>
            <a:ext cx="6160477" cy="3450541"/>
          </a:xfrm>
        </p:spPr>
        <p:txBody>
          <a:bodyPr>
            <a:normAutofit/>
          </a:bodyPr>
          <a:lstStyle/>
          <a:p>
            <a:r>
              <a:rPr lang="en-US" sz="2000" b="1" i="0" dirty="0">
                <a:solidFill>
                  <a:srgbClr val="333333"/>
                </a:solidFill>
                <a:effectLst/>
                <a:latin typeface="Montserrat" panose="00000500000000000000" pitchFamily="2" charset="0"/>
              </a:rPr>
              <a:t>We serve Lancaster and Saunders counties.</a:t>
            </a:r>
            <a:r>
              <a:rPr lang="en-US" sz="2000" b="0" i="0" dirty="0">
                <a:solidFill>
                  <a:srgbClr val="333333"/>
                </a:solidFill>
                <a:effectLst/>
                <a:latin typeface="Montserrat" panose="00000500000000000000" pitchFamily="2" charset="0"/>
              </a:rPr>
              <a:t> This includes the Star City (Lincoln), Wahoo, Ashland, and the Bohemian Alps. If you live in or want to work in one of these counties, we can help you find a job. If you are an employer doing business in our service area, we can assist.</a:t>
            </a:r>
            <a:endParaRPr lang="en-US" sz="2000" dirty="0">
              <a:latin typeface="Montserrat" panose="00000500000000000000" pitchFamily="2" charset="0"/>
            </a:endParaRPr>
          </a:p>
        </p:txBody>
      </p:sp>
      <p:sp>
        <p:nvSpPr>
          <p:cNvPr id="4" name="TextBox 3">
            <a:extLst>
              <a:ext uri="{FF2B5EF4-FFF2-40B4-BE49-F238E27FC236}">
                <a16:creationId xmlns:a16="http://schemas.microsoft.com/office/drawing/2014/main" id="{15176421-B72E-BA8D-BE86-CEFD2CC322CF}"/>
              </a:ext>
            </a:extLst>
          </p:cNvPr>
          <p:cNvSpPr txBox="1"/>
          <p:nvPr/>
        </p:nvSpPr>
        <p:spPr>
          <a:xfrm>
            <a:off x="838200" y="1820411"/>
            <a:ext cx="3834704" cy="707886"/>
          </a:xfrm>
          <a:prstGeom prst="rect">
            <a:avLst/>
          </a:prstGeom>
          <a:noFill/>
        </p:spPr>
        <p:txBody>
          <a:bodyPr wrap="none" rtlCol="0">
            <a:spAutoFit/>
          </a:bodyPr>
          <a:lstStyle/>
          <a:p>
            <a:r>
              <a:rPr lang="en-US" sz="4000" b="1" dirty="0">
                <a:latin typeface="Montserrat" panose="00000500000000000000" pitchFamily="2" charset="0"/>
                <a:ea typeface="Tahoma" panose="020B0604030504040204" pitchFamily="34" charset="0"/>
                <a:cs typeface="Tahoma" panose="020B0604030504040204" pitchFamily="34" charset="0"/>
              </a:rPr>
              <a:t>Service Area  </a:t>
            </a:r>
          </a:p>
        </p:txBody>
      </p:sp>
    </p:spTree>
    <p:extLst>
      <p:ext uri="{BB962C8B-B14F-4D97-AF65-F5344CB8AC3E}">
        <p14:creationId xmlns:p14="http://schemas.microsoft.com/office/powerpoint/2010/main" val="623965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E43B-5EEE-4028-B166-E3A99CCAF86C}"/>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DCFA3E6C-F9CD-8F49-4A1B-3AA0212D00FB}"/>
              </a:ext>
            </a:extLst>
          </p:cNvPr>
          <p:cNvSpPr txBox="1"/>
          <p:nvPr/>
        </p:nvSpPr>
        <p:spPr>
          <a:xfrm>
            <a:off x="746619" y="2378430"/>
            <a:ext cx="7743039" cy="1723742"/>
          </a:xfrm>
          <a:prstGeom prst="rect">
            <a:avLst/>
          </a:prstGeom>
          <a:noFill/>
        </p:spPr>
        <p:txBody>
          <a:bodyPr wrap="square">
            <a:spAutoFit/>
          </a:bodyPr>
          <a:lstStyle/>
          <a:p>
            <a:pPr>
              <a:spcAft>
                <a:spcPts val="800"/>
              </a:spcAft>
            </a:pPr>
            <a:r>
              <a:rPr lang="en-US" sz="1800" dirty="0">
                <a:solidFill>
                  <a:srgbClr val="333333"/>
                </a:solidFill>
                <a:latin typeface="Montserrat" panose="00000500000000000000" pitchFamily="2" charset="0"/>
              </a:rPr>
              <a:t>All American Job Center services </a:t>
            </a:r>
          </a:p>
          <a:p>
            <a:pPr>
              <a:spcAft>
                <a:spcPts val="800"/>
              </a:spcAft>
            </a:pPr>
            <a:r>
              <a:rPr lang="en-US" sz="1800" dirty="0">
                <a:solidFill>
                  <a:srgbClr val="333333"/>
                </a:solidFill>
                <a:latin typeface="Montserrat" panose="00000500000000000000" pitchFamily="2" charset="0"/>
              </a:rPr>
              <a:t>are provided at </a:t>
            </a:r>
            <a:r>
              <a:rPr lang="en-US" sz="1800" b="1" dirty="0">
                <a:solidFill>
                  <a:srgbClr val="333333"/>
                </a:solidFill>
                <a:latin typeface="Montserrat" panose="00000500000000000000" pitchFamily="2" charset="0"/>
              </a:rPr>
              <a:t>no cost. </a:t>
            </a:r>
          </a:p>
          <a:p>
            <a:pPr>
              <a:lnSpc>
                <a:spcPct val="107000"/>
              </a:lnSpc>
              <a:spcAft>
                <a:spcPts val="800"/>
              </a:spcAft>
            </a:pPr>
            <a:endParaRPr lang="en-US" b="1" dirty="0">
              <a:latin typeface="Montserrat" panose="00000500000000000000" pitchFamily="2" charset="0"/>
              <a:ea typeface="Tahoma" panose="020B0604030504040204" pitchFamily="34" charset="0"/>
              <a:cs typeface="Tahoma" panose="020B0604030504040204" pitchFamily="34" charset="0"/>
            </a:endParaRPr>
          </a:p>
          <a:p>
            <a:pPr>
              <a:lnSpc>
                <a:spcPct val="107000"/>
              </a:lnSpc>
              <a:spcBef>
                <a:spcPts val="0"/>
              </a:spcBef>
              <a:spcAft>
                <a:spcPts val="800"/>
              </a:spcAft>
            </a:pPr>
            <a:endParaRPr lang="en-US" sz="2800" b="1" dirty="0">
              <a:latin typeface="Montserrat"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5745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19B6-47B7-EF41-AA0F-C0C9BCCBEFC2}"/>
              </a:ext>
            </a:extLst>
          </p:cNvPr>
          <p:cNvSpPr>
            <a:spLocks noGrp="1"/>
          </p:cNvSpPr>
          <p:nvPr>
            <p:ph type="ctrTitle"/>
          </p:nvPr>
        </p:nvSpPr>
        <p:spPr>
          <a:xfrm>
            <a:off x="1201023" y="1625367"/>
            <a:ext cx="9789953" cy="2918851"/>
          </a:xfrm>
        </p:spPr>
        <p:txBody>
          <a:bodyPr>
            <a:normAutofit/>
          </a:bodyPr>
          <a:lstStyle/>
          <a:p>
            <a:br>
              <a:rPr lang="en-US" dirty="0"/>
            </a:br>
            <a:r>
              <a:rPr lang="en-US" b="1" i="0" dirty="0">
                <a:solidFill>
                  <a:srgbClr val="FFFFFF"/>
                </a:solidFill>
                <a:effectLst/>
                <a:latin typeface="Montserrat" panose="00000500000000000000" pitchFamily="2" charset="0"/>
              </a:rPr>
              <a:t>Job-seeker services</a:t>
            </a:r>
            <a:br>
              <a:rPr lang="en-US" b="1" i="0" dirty="0">
                <a:solidFill>
                  <a:srgbClr val="FFFFFF"/>
                </a:solidFill>
                <a:effectLst/>
                <a:latin typeface="Montserrat" panose="00000500000000000000" pitchFamily="2" charset="0"/>
              </a:rPr>
            </a:br>
            <a:r>
              <a:rPr lang="en-US" dirty="0"/>
              <a:t> </a:t>
            </a:r>
          </a:p>
        </p:txBody>
      </p:sp>
    </p:spTree>
    <p:extLst>
      <p:ext uri="{BB962C8B-B14F-4D97-AF65-F5344CB8AC3E}">
        <p14:creationId xmlns:p14="http://schemas.microsoft.com/office/powerpoint/2010/main" val="36317759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pic>
        <p:nvPicPr>
          <p:cNvPr id="7" name="Online Media 6" title="American Job Center PSA #3">
            <a:hlinkClick r:id="" action="ppaction://media"/>
            <a:extLst>
              <a:ext uri="{FF2B5EF4-FFF2-40B4-BE49-F238E27FC236}">
                <a16:creationId xmlns:a16="http://schemas.microsoft.com/office/drawing/2014/main" id="{EAFB03C9-B440-AFCE-2DEB-BE594ACA934E}"/>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498594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5176421-B72E-BA8D-BE86-CEFD2CC322CF}"/>
              </a:ext>
            </a:extLst>
          </p:cNvPr>
          <p:cNvSpPr txBox="1"/>
          <p:nvPr/>
        </p:nvSpPr>
        <p:spPr>
          <a:xfrm>
            <a:off x="804644" y="1997839"/>
            <a:ext cx="7388561" cy="2862322"/>
          </a:xfrm>
          <a:prstGeom prst="rect">
            <a:avLst/>
          </a:prstGeom>
          <a:noFill/>
        </p:spPr>
        <p:txBody>
          <a:bodyPr wrap="none" rtlCol="0">
            <a:spAutoFit/>
          </a:bodyPr>
          <a:lstStyle/>
          <a:p>
            <a:r>
              <a:rPr lang="en-US" sz="2800" dirty="0">
                <a:latin typeface="Montserrat" panose="00000500000000000000" pitchFamily="2" charset="0"/>
                <a:ea typeface="Tahoma" panose="020B0604030504040204" pitchFamily="34" charset="0"/>
                <a:cs typeface="Tahoma" panose="020B0604030504040204" pitchFamily="34" charset="0"/>
              </a:rPr>
              <a:t>We help job seekers. </a:t>
            </a:r>
          </a:p>
          <a:p>
            <a:r>
              <a:rPr lang="en-US" sz="2800" dirty="0">
                <a:latin typeface="Montserrat" panose="00000500000000000000" pitchFamily="2" charset="0"/>
                <a:ea typeface="Tahoma" panose="020B0604030504040204" pitchFamily="34" charset="0"/>
                <a:cs typeface="Tahoma" panose="020B0604030504040204" pitchFamily="34" charset="0"/>
              </a:rPr>
              <a:t>If you want to get back to work, </a:t>
            </a:r>
          </a:p>
          <a:p>
            <a:r>
              <a:rPr lang="en-US" sz="2800" dirty="0">
                <a:latin typeface="Montserrat" panose="00000500000000000000" pitchFamily="2" charset="0"/>
                <a:ea typeface="Tahoma" panose="020B0604030504040204" pitchFamily="34" charset="0"/>
                <a:cs typeface="Tahoma" panose="020B0604030504040204" pitchFamily="34" charset="0"/>
              </a:rPr>
              <a:t>find a better job, change careers, </a:t>
            </a:r>
          </a:p>
          <a:p>
            <a:r>
              <a:rPr lang="en-US" sz="2800" dirty="0">
                <a:latin typeface="Montserrat" panose="00000500000000000000" pitchFamily="2" charset="0"/>
                <a:ea typeface="Tahoma" panose="020B0604030504040204" pitchFamily="34" charset="0"/>
                <a:cs typeface="Tahoma" panose="020B0604030504040204" pitchFamily="34" charset="0"/>
              </a:rPr>
              <a:t>or enter the workforce for the first time, </a:t>
            </a:r>
          </a:p>
          <a:p>
            <a:r>
              <a:rPr lang="en-US" sz="2800" dirty="0">
                <a:latin typeface="Montserrat" panose="00000500000000000000" pitchFamily="2" charset="0"/>
                <a:ea typeface="Tahoma" panose="020B0604030504040204" pitchFamily="34" charset="0"/>
                <a:cs typeface="Tahoma" panose="020B0604030504040204" pitchFamily="34" charset="0"/>
              </a:rPr>
              <a:t>we can help. </a:t>
            </a:r>
          </a:p>
          <a:p>
            <a:r>
              <a:rPr lang="en-US" sz="4000" b="1" dirty="0">
                <a:latin typeface="Montserrat" panose="00000500000000000000" pitchFamily="2"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3037554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5176421-B72E-BA8D-BE86-CEFD2CC322CF}"/>
              </a:ext>
            </a:extLst>
          </p:cNvPr>
          <p:cNvSpPr txBox="1"/>
          <p:nvPr/>
        </p:nvSpPr>
        <p:spPr>
          <a:xfrm>
            <a:off x="558000" y="2521059"/>
            <a:ext cx="6886822" cy="1815882"/>
          </a:xfrm>
          <a:prstGeom prst="rect">
            <a:avLst/>
          </a:prstGeom>
          <a:noFill/>
        </p:spPr>
        <p:txBody>
          <a:bodyPr wrap="none" rtlCol="0">
            <a:spAutoFit/>
          </a:bodyPr>
          <a:lstStyle/>
          <a:p>
            <a:r>
              <a:rPr lang="en-US" sz="2800" dirty="0">
                <a:latin typeface="Montserrat" panose="00000500000000000000" pitchFamily="2" charset="0"/>
                <a:ea typeface="Tahoma" panose="020B0604030504040204" pitchFamily="34" charset="0"/>
                <a:cs typeface="Tahoma" panose="020B0604030504040204" pitchFamily="34" charset="0"/>
              </a:rPr>
              <a:t>We help individuals gain</a:t>
            </a:r>
          </a:p>
          <a:p>
            <a:r>
              <a:rPr lang="en-US" sz="2800" dirty="0">
                <a:latin typeface="Montserrat" panose="00000500000000000000" pitchFamily="2" charset="0"/>
                <a:ea typeface="Tahoma" panose="020B0604030504040204" pitchFamily="34" charset="0"/>
                <a:cs typeface="Tahoma" panose="020B0604030504040204" pitchFamily="34" charset="0"/>
              </a:rPr>
              <a:t>high-quality jobs with livable wages, </a:t>
            </a:r>
          </a:p>
          <a:p>
            <a:r>
              <a:rPr lang="en-US" sz="2800" dirty="0">
                <a:latin typeface="Montserrat" panose="00000500000000000000" pitchFamily="2" charset="0"/>
                <a:ea typeface="Tahoma" panose="020B0604030504040204" pitchFamily="34" charset="0"/>
                <a:cs typeface="Tahoma" panose="020B0604030504040204" pitchFamily="34" charset="0"/>
              </a:rPr>
              <a:t>strong benefits, and opportunities to </a:t>
            </a:r>
          </a:p>
          <a:p>
            <a:r>
              <a:rPr lang="en-US" sz="2800" dirty="0">
                <a:latin typeface="Montserrat" panose="00000500000000000000" pitchFamily="2" charset="0"/>
                <a:ea typeface="Tahoma" panose="020B0604030504040204" pitchFamily="34" charset="0"/>
                <a:cs typeface="Tahoma" panose="020B0604030504040204" pitchFamily="34" charset="0"/>
              </a:rPr>
              <a:t>build a career.   </a:t>
            </a:r>
          </a:p>
        </p:txBody>
      </p:sp>
    </p:spTree>
    <p:extLst>
      <p:ext uri="{BB962C8B-B14F-4D97-AF65-F5344CB8AC3E}">
        <p14:creationId xmlns:p14="http://schemas.microsoft.com/office/powerpoint/2010/main" val="31566991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996B-A6B9-DF41-BB0C-AB6AF88DFF66}"/>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5176421-B72E-BA8D-BE86-CEFD2CC322CF}"/>
              </a:ext>
            </a:extLst>
          </p:cNvPr>
          <p:cNvSpPr txBox="1"/>
          <p:nvPr/>
        </p:nvSpPr>
        <p:spPr>
          <a:xfrm>
            <a:off x="578142" y="2055303"/>
            <a:ext cx="7100021" cy="3293209"/>
          </a:xfrm>
          <a:prstGeom prst="rect">
            <a:avLst/>
          </a:prstGeom>
          <a:noFill/>
        </p:spPr>
        <p:txBody>
          <a:bodyPr wrap="none" rtlCol="0">
            <a:spAutoFit/>
          </a:bodyPr>
          <a:lstStyle/>
          <a:p>
            <a:r>
              <a:rPr lang="en-US" sz="2800" dirty="0">
                <a:latin typeface="Montserrat" panose="00000500000000000000" pitchFamily="2" charset="0"/>
                <a:ea typeface="Tahoma" panose="020B0604030504040204" pitchFamily="34" charset="0"/>
                <a:cs typeface="Tahoma" panose="020B0604030504040204" pitchFamily="34" charset="0"/>
              </a:rPr>
              <a:t>Our services encompass the entire </a:t>
            </a:r>
          </a:p>
          <a:p>
            <a:r>
              <a:rPr lang="en-US" sz="2800" dirty="0">
                <a:latin typeface="Montserrat" panose="00000500000000000000" pitchFamily="2" charset="0"/>
                <a:ea typeface="Tahoma" panose="020B0604030504040204" pitchFamily="34" charset="0"/>
                <a:cs typeface="Tahoma" panose="020B0604030504040204" pitchFamily="34" charset="0"/>
              </a:rPr>
              <a:t>job spectrum, including support for </a:t>
            </a:r>
          </a:p>
          <a:p>
            <a:r>
              <a:rPr lang="en-US" sz="2800" dirty="0">
                <a:latin typeface="Montserrat" panose="00000500000000000000" pitchFamily="2" charset="0"/>
                <a:ea typeface="Tahoma" panose="020B0604030504040204" pitchFamily="34" charset="0"/>
                <a:cs typeface="Tahoma" panose="020B0604030504040204" pitchFamily="34" charset="0"/>
              </a:rPr>
              <a:t>work-related needs. Resume creation. </a:t>
            </a:r>
          </a:p>
          <a:p>
            <a:r>
              <a:rPr lang="en-US" sz="2800" dirty="0">
                <a:latin typeface="Montserrat" panose="00000500000000000000" pitchFamily="2" charset="0"/>
                <a:ea typeface="Tahoma" panose="020B0604030504040204" pitchFamily="34" charset="0"/>
                <a:cs typeface="Tahoma" panose="020B0604030504040204" pitchFamily="34" charset="0"/>
              </a:rPr>
              <a:t>Filing for unemployment. Training for </a:t>
            </a:r>
          </a:p>
          <a:p>
            <a:r>
              <a:rPr lang="en-US" sz="2800" dirty="0">
                <a:latin typeface="Montserrat" panose="00000500000000000000" pitchFamily="2" charset="0"/>
                <a:ea typeface="Tahoma" panose="020B0604030504040204" pitchFamily="34" charset="0"/>
                <a:cs typeface="Tahoma" panose="020B0604030504040204" pitchFamily="34" charset="0"/>
              </a:rPr>
              <a:t>a new career. Transportation. </a:t>
            </a:r>
          </a:p>
          <a:p>
            <a:r>
              <a:rPr lang="en-US" sz="2800" dirty="0">
                <a:latin typeface="Montserrat" panose="00000500000000000000" pitchFamily="2" charset="0"/>
                <a:ea typeface="Tahoma" panose="020B0604030504040204" pitchFamily="34" charset="0"/>
                <a:cs typeface="Tahoma" panose="020B0604030504040204" pitchFamily="34" charset="0"/>
              </a:rPr>
              <a:t>Childcare. Uniforms. And much more!</a:t>
            </a:r>
          </a:p>
          <a:p>
            <a:r>
              <a:rPr lang="en-US" sz="4000" b="1" dirty="0">
                <a:latin typeface="Montserrat" panose="00000500000000000000" pitchFamily="2"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26329470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B7D51960925499739C114863EADD6" ma:contentTypeVersion="12" ma:contentTypeDescription="Create a new document." ma:contentTypeScope="" ma:versionID="bc42ef22c2bbc232c2fc072e6ce96de4">
  <xsd:schema xmlns:xsd="http://www.w3.org/2001/XMLSchema" xmlns:xs="http://www.w3.org/2001/XMLSchema" xmlns:p="http://schemas.microsoft.com/office/2006/metadata/properties" xmlns:ns2="ca2f6f95-ce5c-41bd-a6e0-4f299ef28ae8" xmlns:ns3="ae23b1d0-5f7e-4270-9793-90b872626070" targetNamespace="http://schemas.microsoft.com/office/2006/metadata/properties" ma:root="true" ma:fieldsID="69b3641f648a1016acb127ba270d9770" ns2:_="" ns3:_="">
    <xsd:import namespace="ca2f6f95-ce5c-41bd-a6e0-4f299ef28ae8"/>
    <xsd:import namespace="ae23b1d0-5f7e-4270-9793-90b8726260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f6f95-ce5c-41bd-a6e0-4f299ef28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fafd8c6-40d2-456d-aa62-e18fefc5cd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23b1d0-5f7e-4270-9793-90b8726260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2f6f95-ce5c-41bd-a6e0-4f299ef28a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9A1DE9-7D32-4582-9694-924B742B157D}"/>
</file>

<file path=customXml/itemProps2.xml><?xml version="1.0" encoding="utf-8"?>
<ds:datastoreItem xmlns:ds="http://schemas.openxmlformats.org/officeDocument/2006/customXml" ds:itemID="{68B3B378-6AC5-4559-AB15-4080FA89D352}">
  <ds:schemaRefs>
    <ds:schemaRef ds:uri="http://schemas.microsoft.com/sharepoint/v3/contenttype/forms"/>
  </ds:schemaRefs>
</ds:datastoreItem>
</file>

<file path=customXml/itemProps3.xml><?xml version="1.0" encoding="utf-8"?>
<ds:datastoreItem xmlns:ds="http://schemas.openxmlformats.org/officeDocument/2006/customXml" ds:itemID="{5DE8D2AF-B119-49DA-BA01-ABD9496E856D}">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4fdaf2a4-230f-476b-b126-89cdcb9abc1c"/>
    <ds:schemaRef ds:uri="63dcab93-9cbc-4fe1-9ee3-42597fc2d1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TM03457444[[fn=Basis]]</Template>
  <TotalTime>14746</TotalTime>
  <Words>543</Words>
  <Application>Microsoft Office PowerPoint</Application>
  <PresentationFormat>Widescreen</PresentationFormat>
  <Paragraphs>66</Paragraphs>
  <Slides>29</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Montserrat</vt:lpstr>
      <vt:lpstr>Tahoma</vt:lpstr>
      <vt:lpstr>Office Theme</vt:lpstr>
      <vt:lpstr> Part-time jobs to  full-time careers. Empowering Nebraskans to achieve economic independence and thrive in work and life in partnership with employers.  </vt:lpstr>
      <vt:lpstr>PowerPoint Presentation</vt:lpstr>
      <vt:lpstr>PowerPoint Presentation</vt:lpstr>
      <vt:lpstr>PowerPoint Presentation</vt:lpstr>
      <vt:lpstr> Job-seeker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Employer services  </vt:lpstr>
      <vt:lpstr>PowerPoint Presentation</vt:lpstr>
      <vt:lpstr>PowerPoint Presentation</vt:lpstr>
      <vt:lpstr>PowerPoint Presentation</vt:lpstr>
      <vt:lpstr>A modern center  for today’s diverse needs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Wren</dc:creator>
  <cp:lastModifiedBy>Wynn S. Hjermstad</cp:lastModifiedBy>
  <cp:revision>170</cp:revision>
  <dcterms:created xsi:type="dcterms:W3CDTF">2020-05-15T21:35:18Z</dcterms:created>
  <dcterms:modified xsi:type="dcterms:W3CDTF">2023-05-05T21:51:15Z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0x010100E23B7D51960925499739C114863EADD6</vt:lpwstr>
  </property>
  <property fmtid="{D5CDD505-2E9C-101B-9397-08002B2CF9AE}" pid="3" name="MediaServiceImageTags">
    <vt:lpwstr/>
  </property>
</Properties>
</file>