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715" r:id="rId5"/>
  </p:sldMasterIdLst>
  <p:notesMasterIdLst>
    <p:notesMasterId r:id="rId20"/>
  </p:notesMasterIdLst>
  <p:handoutMasterIdLst>
    <p:handoutMasterId r:id="rId21"/>
  </p:handoutMasterIdLst>
  <p:sldIdLst>
    <p:sldId id="256" r:id="rId6"/>
    <p:sldId id="341" r:id="rId7"/>
    <p:sldId id="348" r:id="rId8"/>
    <p:sldId id="349" r:id="rId9"/>
    <p:sldId id="344" r:id="rId10"/>
    <p:sldId id="329" r:id="rId11"/>
    <p:sldId id="330" r:id="rId12"/>
    <p:sldId id="325" r:id="rId13"/>
    <p:sldId id="324" r:id="rId14"/>
    <p:sldId id="333" r:id="rId15"/>
    <p:sldId id="332" r:id="rId16"/>
    <p:sldId id="347" r:id="rId17"/>
    <p:sldId id="351" r:id="rId18"/>
    <p:sldId id="33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6E8"/>
    <a:srgbClr val="D7EDCD"/>
    <a:srgbClr val="92D050"/>
    <a:srgbClr val="DEDEDE"/>
    <a:srgbClr val="F4861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5923" autoAdjust="0"/>
  </p:normalViewPr>
  <p:slideViewPr>
    <p:cSldViewPr snapToGrid="0">
      <p:cViewPr varScale="1">
        <p:scale>
          <a:sx n="109" d="100"/>
          <a:sy n="109" d="100"/>
        </p:scale>
        <p:origin x="69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63544-87A9-488A-9834-C9ACC9C25F9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B810C-AD08-4453-B37C-2440D3FC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1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B414FA-68CF-4FEE-BCDB-3614D028664D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B65723-01F8-4379-8AA2-55C148C4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8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" y="20638"/>
            <a:ext cx="466513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84" y="20638"/>
            <a:ext cx="7499349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2817813"/>
            <a:ext cx="10225616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1" y="2819400"/>
            <a:ext cx="194733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5089526"/>
            <a:ext cx="12130616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775200" y="1295400"/>
            <a:ext cx="68072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92" y="4114800"/>
            <a:ext cx="9753600" cy="914400"/>
          </a:xfrm>
        </p:spPr>
        <p:txBody>
          <a:bodyPr anchor="b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DC2372F-6A14-40CA-B665-DCB55A3D6F9F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F6D520-2B30-429F-B629-64DB3914C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6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93751" y="4800600"/>
            <a:ext cx="649816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8736" y="4800600"/>
            <a:ext cx="6412325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782696" y="838200"/>
            <a:ext cx="6498336" cy="38128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702484" y="838201"/>
            <a:ext cx="37592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F4CE2EE-3AB6-4442-93A2-58E22C1E1D32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F756F0-9581-4844-8F0B-9EEF0F914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79715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9718" y="4800600"/>
            <a:ext cx="7334249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62600"/>
            <a:ext cx="73152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6A18C774-24E3-47B7-93BC-6382D83552A8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2BD64F-D239-4920-9C79-C4C82A9A3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65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67056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9E98-4CB1-4CF8-AAC2-11292D0CF19C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EC3E8-6451-4DB9-AEE8-5A0DD512F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89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80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fld id="{09C68631-83DD-4F9B-BAE6-660C63F92B1B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51ADD726-BDA4-4726-A043-E106E0843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284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3177-E42F-4156-AF4A-803869A9E838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5095-17E1-4656-A0AA-082BFA5E1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27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2596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200" y="2077200"/>
            <a:ext cx="9347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20473D9-D113-4E17-A804-E6DB257F9915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D82420-EBF9-4403-A1AD-1D0A4EACF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8255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43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1016000" y="1946209"/>
            <a:ext cx="27432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582400" y="5265739"/>
            <a:ext cx="6096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343104" y="1992354"/>
            <a:ext cx="2111296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992354"/>
            <a:ext cx="7823200" cy="1970046"/>
          </a:xfrm>
        </p:spPr>
        <p:txBody>
          <a:bodyPr>
            <a:normAutofit/>
          </a:bodyPr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5105401"/>
            <a:ext cx="109728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04C9F89B-74E3-4344-B5B4-267AB674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09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73" y="76200"/>
            <a:ext cx="11204027" cy="685800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fld id="{485D3FAD-4AAC-4B57-8074-8B8F1AFD8C47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62626">
                    <a:lumMod val="85000"/>
                    <a:lumOff val="1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</a:lstStyle>
          <a:p>
            <a:fld id="{07E5592E-40DF-4BF0-9317-19DEE9C7C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434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77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1"/>
            <a:ext cx="9424020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2"/>
            <a:ext cx="53848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3603-2D48-49B5-B692-F05914CE26D7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1EAF8-4EA7-4F15-AAC6-A0D12213A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3089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7200" y="3081000"/>
            <a:ext cx="115824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78603" y="2424752"/>
            <a:ext cx="11592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F9B3-6AC8-4A28-94D6-E1FE86FBFD85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DD966-DE1A-4D2D-95A9-417E31F86F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69651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895600"/>
            <a:ext cx="100584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3156" y="3200400"/>
            <a:ext cx="93472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197600" y="664780"/>
            <a:ext cx="5588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78A2512-BE75-4B61-AE26-8CAD01C3D48F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75B1EF-6CA6-40B9-814E-33F5928DA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9296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435102"/>
            <a:ext cx="4011084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9956306A-EC0B-45EE-B1B7-0DD9AFC0B058}" type="datetimeFigureOut">
              <a:rPr lang="en-US"/>
              <a:pPr>
                <a:defRPr/>
              </a:pPr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82F7DA-6656-4ACB-922A-EB490BC80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61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4233" y="5867400"/>
            <a:ext cx="1219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62626">
                    <a:tint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CC759-7A9D-4930-AE54-4B38305A24D5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62626">
                    <a:tint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D8D8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41D55D-DE6B-4550-80EC-D9397E1C55B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03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62626">
                    <a:tint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D3AB3-E817-4354-81D0-B67F4B081BA9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62626">
                    <a:tint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D8D8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302FA9-E7CF-4CB9-B922-4FBA40973E2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  <p:sp>
        <p:nvSpPr>
          <p:cNvPr id="30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67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760590" y="-66523"/>
            <a:ext cx="8537512" cy="1143000"/>
          </a:xfrm>
        </p:spPr>
        <p:txBody>
          <a:bodyPr/>
          <a:lstStyle/>
          <a:p>
            <a:pPr algn="ctr">
              <a:spcAft>
                <a:spcPts val="2000"/>
              </a:spcAft>
            </a:pPr>
            <a:r>
              <a:rPr lang="en-US" b="1" dirty="0"/>
              <a:t>“Protecting People and Pets”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80035" y="776027"/>
            <a:ext cx="4529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Lincoln Animal Control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40" y="4066413"/>
            <a:ext cx="1170698" cy="14613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4685" y="6120714"/>
            <a:ext cx="7504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4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7" y="3958428"/>
            <a:ext cx="1610162" cy="1563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47311" y="4943572"/>
            <a:ext cx="394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Mayor’s Neighborhood Roundtable</a:t>
            </a:r>
          </a:p>
          <a:p>
            <a:pPr algn="ctr"/>
            <a:r>
              <a:rPr lang="en-US" sz="2000" dirty="0"/>
              <a:t>August 8, 2022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8B4EA362-931A-4EF8-ACF0-C37BE9C6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868" y="1422358"/>
            <a:ext cx="2661633" cy="1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A picture containing outdoor, tree, road, transport&#10;&#10;Description automatically generated">
            <a:extLst>
              <a:ext uri="{FF2B5EF4-FFF2-40B4-BE49-F238E27FC236}">
                <a16:creationId xmlns:a16="http://schemas.microsoft.com/office/drawing/2014/main" id="{A0D25673-85EC-41B9-8D3C-C0B3B2C671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15" y="1563981"/>
            <a:ext cx="3835461" cy="2876596"/>
          </a:xfrm>
          <a:prstGeom prst="rect">
            <a:avLst/>
          </a:prstGeom>
        </p:spPr>
      </p:pic>
      <p:pic>
        <p:nvPicPr>
          <p:cNvPr id="15" name="Picture 14" descr="A person holding a dog in a car&#10;&#10;Description automatically generated with medium confidence">
            <a:extLst>
              <a:ext uri="{FF2B5EF4-FFF2-40B4-BE49-F238E27FC236}">
                <a16:creationId xmlns:a16="http://schemas.microsoft.com/office/drawing/2014/main" id="{52D9F793-BD20-4DA2-A19E-F14512B01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54" y="3419629"/>
            <a:ext cx="2473608" cy="1855206"/>
          </a:xfrm>
          <a:prstGeom prst="rect">
            <a:avLst/>
          </a:prstGeom>
        </p:spPr>
      </p:pic>
      <p:pic>
        <p:nvPicPr>
          <p:cNvPr id="17" name="Picture 16" descr="A picture containing grass, outdoor, person, mammal&#10;&#10;Description automatically generated">
            <a:extLst>
              <a:ext uri="{FF2B5EF4-FFF2-40B4-BE49-F238E27FC236}">
                <a16:creationId xmlns:a16="http://schemas.microsoft.com/office/drawing/2014/main" id="{A7D9079C-1FE6-4286-A856-AA9D7D842B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53" y="1406227"/>
            <a:ext cx="2473608" cy="185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513" y="257362"/>
            <a:ext cx="6904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Partnerships and Collaborations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472" y="1071780"/>
            <a:ext cx="102170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Animal Control Advisory Committee</a:t>
            </a:r>
          </a:p>
          <a:p>
            <a:pPr defTabSz="344488"/>
            <a:r>
              <a:rPr lang="en-US" sz="2000" dirty="0"/>
              <a:t>		New and broader representation</a:t>
            </a:r>
          </a:p>
          <a:p>
            <a:pPr defTabSz="344488"/>
            <a:endParaRPr lang="en-US" sz="2000" dirty="0"/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Problem Resolution Team – Working to address problem properties</a:t>
            </a:r>
          </a:p>
          <a:p>
            <a:pPr defTabSz="344488"/>
            <a:r>
              <a:rPr lang="en-US" sz="2000" dirty="0"/>
              <a:t>		Lincoln Police Department					Aging Partners</a:t>
            </a:r>
          </a:p>
          <a:p>
            <a:pPr defTabSz="344488"/>
            <a:r>
              <a:rPr lang="en-US" sz="2000" dirty="0"/>
              <a:t>		Building and Safety							City Council</a:t>
            </a:r>
          </a:p>
          <a:p>
            <a:pPr defTabSz="344488"/>
            <a:r>
              <a:rPr lang="en-US" sz="2000" dirty="0"/>
              <a:t>		Urban Development						Mayor’s Office</a:t>
            </a:r>
          </a:p>
          <a:p>
            <a:pPr defTabSz="344488"/>
            <a:r>
              <a:rPr lang="en-US" sz="2000" dirty="0"/>
              <a:t>		City Attorney’s Office						Lancaster County Weed Control</a:t>
            </a:r>
          </a:p>
          <a:p>
            <a:pPr defTabSz="344488"/>
            <a:r>
              <a:rPr lang="en-US" sz="2000" dirty="0"/>
              <a:t>		Lincoln Housing Authority					Lancaster County Sheriff’s Office								County Attorney’s Office	</a:t>
            </a:r>
          </a:p>
          <a:p>
            <a:pPr defTabSz="344488"/>
            <a:r>
              <a:rPr lang="en-US" sz="2000" dirty="0"/>
              <a:t>	</a:t>
            </a:r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Neighborhood Associations		</a:t>
            </a:r>
          </a:p>
          <a:p>
            <a:pPr marL="342900" indent="-342900" defTabSz="344488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Community Service Clubs	    </a:t>
            </a:r>
          </a:p>
        </p:txBody>
      </p:sp>
    </p:spTree>
    <p:extLst>
      <p:ext uri="{BB962C8B-B14F-4D97-AF65-F5344CB8AC3E}">
        <p14:creationId xmlns:p14="http://schemas.microsoft.com/office/powerpoint/2010/main" val="311891142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587" y="222757"/>
            <a:ext cx="718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Partnerships and Collaborations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829" y="1194318"/>
            <a:ext cx="78003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University of Nebraska – Lincoln, School of Veterinary Medicine and Biomedical Services; Rabies Testing and Consultation</a:t>
            </a:r>
          </a:p>
          <a:p>
            <a:pPr defTabSz="344488"/>
            <a:r>
              <a:rPr lang="en-US" sz="2000" dirty="0"/>
              <a:t>	</a:t>
            </a:r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Staff from the Capital Humane Society</a:t>
            </a:r>
          </a:p>
          <a:p>
            <a:pPr marL="342900" indent="-342900" defTabSz="344488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Special interest and animal advocacy groups</a:t>
            </a:r>
          </a:p>
          <a:p>
            <a:pPr defTabSz="344488"/>
            <a:r>
              <a:rPr lang="en-US" sz="2000" dirty="0"/>
              <a:t>	- The Cat House, Feral Cat Agreement</a:t>
            </a:r>
          </a:p>
          <a:p>
            <a:pPr defTabSz="344488"/>
            <a:r>
              <a:rPr lang="en-US" sz="2000" dirty="0"/>
              <a:t>	- Lincoln Animal Ambassadors</a:t>
            </a:r>
          </a:p>
        </p:txBody>
      </p:sp>
    </p:spTree>
    <p:extLst>
      <p:ext uri="{BB962C8B-B14F-4D97-AF65-F5344CB8AC3E}">
        <p14:creationId xmlns:p14="http://schemas.microsoft.com/office/powerpoint/2010/main" val="73834812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587" y="222757"/>
            <a:ext cx="718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Partnerships and Collaborations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829" y="1194318"/>
            <a:ext cx="78003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University of Nebraska – Lincoln, School of Veterinary Medicine and Biomedical Services; Rabies Testing and Consultation</a:t>
            </a:r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Lincoln Problem Resolution Team</a:t>
            </a:r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Animal Control Advisory Committee</a:t>
            </a:r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Capital Humane Society</a:t>
            </a:r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Lincoln Animal Ambassadors</a:t>
            </a:r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The Cat House</a:t>
            </a:r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Animal rescue organizations</a:t>
            </a:r>
          </a:p>
        </p:txBody>
      </p:sp>
    </p:spTree>
    <p:extLst>
      <p:ext uri="{BB962C8B-B14F-4D97-AF65-F5344CB8AC3E}">
        <p14:creationId xmlns:p14="http://schemas.microsoft.com/office/powerpoint/2010/main" val="7199544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0213" y="275208"/>
            <a:ext cx="539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We Are Funded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0213" y="1444733"/>
            <a:ext cx="61078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Approximately 70% fee funded</a:t>
            </a:r>
          </a:p>
          <a:p>
            <a:pPr defTabSz="284163"/>
            <a:r>
              <a:rPr lang="en-US" sz="2000" dirty="0"/>
              <a:t>	- Animal license sales</a:t>
            </a:r>
          </a:p>
          <a:p>
            <a:pPr defTabSz="284163"/>
            <a:r>
              <a:rPr lang="en-US" sz="2000" dirty="0"/>
              <a:t>	- Impound fees</a:t>
            </a:r>
          </a:p>
          <a:p>
            <a:pPr defTabSz="284163"/>
            <a:r>
              <a:rPr lang="en-US" sz="2000" dirty="0"/>
              <a:t>	- Permit fees</a:t>
            </a:r>
          </a:p>
          <a:p>
            <a:pPr defTabSz="284163"/>
            <a:endParaRPr lang="en-US" sz="2000" dirty="0"/>
          </a:p>
          <a:p>
            <a:pPr marL="285750" indent="-285750" defTabSz="284163">
              <a:buFont typeface="Arial" panose="020B0604020202020204" pitchFamily="34" charset="0"/>
              <a:buChar char="•"/>
            </a:pPr>
            <a:r>
              <a:rPr lang="en-US" sz="2000" dirty="0"/>
              <a:t>Approximately 30% city funded</a:t>
            </a:r>
          </a:p>
          <a:p>
            <a:pPr defTabSz="284163"/>
            <a:r>
              <a:rPr lang="en-US" sz="2000" dirty="0"/>
              <a:t>	- Capital Humane Society shelter services</a:t>
            </a:r>
          </a:p>
        </p:txBody>
      </p:sp>
    </p:spTree>
    <p:extLst>
      <p:ext uri="{BB962C8B-B14F-4D97-AF65-F5344CB8AC3E}">
        <p14:creationId xmlns:p14="http://schemas.microsoft.com/office/powerpoint/2010/main" val="106783768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134" y="384820"/>
            <a:ext cx="6960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Hours and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089" y="1418253"/>
            <a:ext cx="62608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Officers on Duty</a:t>
            </a:r>
          </a:p>
          <a:p>
            <a:pPr defTabSz="344488"/>
            <a:r>
              <a:rPr lang="en-US" sz="2000" dirty="0"/>
              <a:t>	Monday – Friday			7 am – 11:30 pm</a:t>
            </a:r>
          </a:p>
          <a:p>
            <a:pPr defTabSz="344488"/>
            <a:r>
              <a:rPr lang="en-US" sz="2000" dirty="0"/>
              <a:t>	Saturday – Sunday		8:30 am – 5 pm</a:t>
            </a:r>
          </a:p>
          <a:p>
            <a:pPr defTabSz="344488"/>
            <a:r>
              <a:rPr lang="en-US" sz="2000" dirty="0"/>
              <a:t>	May – September		11:30 pm – 7:00 am</a:t>
            </a:r>
          </a:p>
          <a:p>
            <a:pPr defTabSz="344488"/>
            <a:endParaRPr lang="en-US" sz="2000" dirty="0"/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Officers are on call for all other hours.</a:t>
            </a:r>
          </a:p>
          <a:p>
            <a:pPr defTabSz="344488"/>
            <a:endParaRPr lang="en-US" sz="2000" dirty="0"/>
          </a:p>
          <a:p>
            <a:pPr defTabSz="344488"/>
            <a:endParaRPr lang="en-US" sz="2000" dirty="0"/>
          </a:p>
          <a:p>
            <a:pPr algn="ctr" defTabSz="344488"/>
            <a:r>
              <a:rPr lang="en-US" sz="2000" dirty="0"/>
              <a:t>402.441.7900</a:t>
            </a:r>
          </a:p>
          <a:p>
            <a:pPr algn="ctr" defTabSz="344488"/>
            <a:endParaRPr lang="en-US" sz="1400" dirty="0"/>
          </a:p>
          <a:p>
            <a:pPr algn="ctr" defTabSz="344488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lincoln.ne.gov  (Keyword: Animal Control)</a:t>
            </a:r>
          </a:p>
          <a:p>
            <a:pPr algn="ctr" defTabSz="344488"/>
            <a:endParaRPr lang="en-US" sz="1400" dirty="0"/>
          </a:p>
          <a:p>
            <a:pPr algn="ctr" defTabSz="344488"/>
            <a:r>
              <a:rPr lang="en-US" sz="2000" dirty="0"/>
              <a:t>Visit us on Facebook</a:t>
            </a:r>
          </a:p>
          <a:p>
            <a:pPr defTabSz="344488"/>
            <a:endParaRPr lang="en-US" sz="2000" dirty="0"/>
          </a:p>
          <a:p>
            <a:pPr defTabSz="344488"/>
            <a:endParaRPr lang="en-US" sz="2000" dirty="0"/>
          </a:p>
          <a:p>
            <a:pPr defTabSz="344488"/>
            <a:endParaRPr lang="en-US" sz="20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 l="34244" t="11900" r="8459" b="9164"/>
          <a:stretch>
            <a:fillRect/>
          </a:stretch>
        </p:blipFill>
        <p:spPr bwMode="auto">
          <a:xfrm>
            <a:off x="7171677" y="1547641"/>
            <a:ext cx="3244850" cy="2972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60078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160" y="398499"/>
            <a:ext cx="11290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Animal Control Officers are Responsible for Enforcing State and Local Laws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72" y="1128599"/>
            <a:ext cx="4764371" cy="31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160" y="1944028"/>
            <a:ext cx="46373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Dog at large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Bites unlawful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Neglect and cruelty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Destruction of 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license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rabies vaccination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Leash law for dogs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Sanitation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Irresponsible owner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Barking dogs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05" y="2778711"/>
            <a:ext cx="3383660" cy="25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0251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422" y="470155"/>
            <a:ext cx="7803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Officer Service &amp; Enforcement Calls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731" y="1398352"/>
            <a:ext cx="75018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2000" dirty="0"/>
              <a:t>2021: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386 animal bites and 61 attacks.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477 neglect calls.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Responded to 746 wildlife calls.</a:t>
            </a:r>
            <a:br>
              <a:rPr lang="en-US" sz="2000" dirty="0"/>
            </a:br>
            <a:r>
              <a:rPr lang="en-US" sz="2000" dirty="0"/>
              <a:t>(bats, raccoons, opossums, and deer)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1,217 dead animal calls (domestic and wildlife).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31 coyote calls.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85 fox calls.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7141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118" y="447869"/>
            <a:ext cx="834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Officer Service &amp; Enforcement Calls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155755"/>
            <a:ext cx="68020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2000" dirty="0"/>
              <a:t>2021: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106 dogs were declared potentially dangerous, dangerous, or vicious.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13,556 defect or warning tickets.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697 injured animal calls.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167 permits were issued for fowl/small and large animal, pet shops/groom shops/mobile groom shops, multi-cat household permits.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1,497 animals were impounded.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464284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97" y="2371174"/>
            <a:ext cx="4503241" cy="3377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396" y="142043"/>
            <a:ext cx="113534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Connection between Public Health, People, and Animals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396" y="1157006"/>
            <a:ext cx="49803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Animal Control received 1,015 bat calls in 2021.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345 bats were tested for rabies, 10 tested positive.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Prevention of animal bites (dogs, cats, and wildlife).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Sanitation/hoarding problems.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60" y="1525609"/>
            <a:ext cx="4152762" cy="274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218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605" y="413717"/>
            <a:ext cx="898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Sanitation 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828" y="1371600"/>
            <a:ext cx="5076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L.M.C. 6.08.150 Sanitary Regulation</a:t>
            </a:r>
          </a:p>
          <a:p>
            <a:pPr defTabSz="344488"/>
            <a:r>
              <a:rPr lang="en-US" sz="2000" dirty="0"/>
              <a:t>	- “The owner shall remove waste</a:t>
            </a:r>
          </a:p>
          <a:p>
            <a:pPr defTabSz="344488"/>
            <a:r>
              <a:rPr lang="en-US" sz="2000" dirty="0"/>
              <a:t>	once every five days.”</a:t>
            </a:r>
          </a:p>
          <a:p>
            <a:pPr defTabSz="344488"/>
            <a:endParaRPr lang="en-US" sz="2000" dirty="0"/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L.M.C. 6.08.155 Disposal of Dog Waste</a:t>
            </a:r>
          </a:p>
          <a:p>
            <a:pPr defTabSz="344488"/>
            <a:r>
              <a:rPr lang="en-US" sz="2000" dirty="0"/>
              <a:t>	- “Dog feces must be disposed of in a</a:t>
            </a:r>
          </a:p>
          <a:p>
            <a:pPr defTabSz="344488"/>
            <a:r>
              <a:rPr lang="en-US" sz="2000" dirty="0"/>
              <a:t>	sanitary manner.”</a:t>
            </a:r>
          </a:p>
          <a:p>
            <a:pPr defTabSz="344488"/>
            <a:endParaRPr lang="en-US" sz="2000" dirty="0"/>
          </a:p>
          <a:p>
            <a:pPr marL="342900" indent="-342900" defTabSz="344488">
              <a:buFont typeface="Arial" panose="020B0604020202020204" pitchFamily="34" charset="0"/>
              <a:buChar char="•"/>
            </a:pPr>
            <a:r>
              <a:rPr lang="en-US" sz="2000" dirty="0"/>
              <a:t>Rental Properties vs. Private Home Owner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59" y="630315"/>
            <a:ext cx="1843273" cy="3888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64" y="630315"/>
            <a:ext cx="1965652" cy="4163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99" y="1340011"/>
            <a:ext cx="1793677" cy="37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011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407" y="569167"/>
            <a:ext cx="6783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Abandonment of Pets/Animals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2351" y="1427584"/>
            <a:ext cx="9116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Officers must have court documentation or clearance from the Court Constable before entering any property</a:t>
            </a:r>
          </a:p>
          <a:p>
            <a:pPr defTabSz="288925"/>
            <a:r>
              <a:rPr lang="en-US" sz="2000" dirty="0"/>
              <a:t>	- Legal Eviction</a:t>
            </a:r>
          </a:p>
          <a:p>
            <a:pPr defTabSz="288925"/>
            <a:endParaRPr lang="en-US" sz="2000" dirty="0"/>
          </a:p>
          <a:p>
            <a:pPr marL="342900" indent="-342900" defTabSz="288925">
              <a:buFont typeface="Arial" panose="020B0604020202020204" pitchFamily="34" charset="0"/>
              <a:buChar char="•"/>
            </a:pPr>
            <a:r>
              <a:rPr lang="en-US" sz="2000" dirty="0"/>
              <a:t>Imminent Danger Established</a:t>
            </a:r>
          </a:p>
          <a:p>
            <a:pPr defTabSz="288925"/>
            <a:r>
              <a:rPr lang="en-US" sz="2000" dirty="0"/>
              <a:t>	- Outside vs. Inside</a:t>
            </a:r>
          </a:p>
          <a:p>
            <a:pPr defTabSz="288925"/>
            <a:endParaRPr lang="en-US" sz="2000" dirty="0"/>
          </a:p>
          <a:p>
            <a:pPr marL="342900" indent="-342900" defTabSz="288925">
              <a:buFont typeface="Arial" panose="020B0604020202020204" pitchFamily="34" charset="0"/>
              <a:buChar char="•"/>
            </a:pPr>
            <a:r>
              <a:rPr lang="en-US" sz="2000" dirty="0"/>
              <a:t>Animal owner leaves apartment and leaves an animal behind</a:t>
            </a:r>
          </a:p>
        </p:txBody>
      </p:sp>
    </p:spTree>
    <p:extLst>
      <p:ext uri="{BB962C8B-B14F-4D97-AF65-F5344CB8AC3E}">
        <p14:creationId xmlns:p14="http://schemas.microsoft.com/office/powerpoint/2010/main" val="277302476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303" y="391883"/>
            <a:ext cx="10873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Responding to Diverse Community Needs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303" y="1611860"/>
            <a:ext cx="50534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2021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Animal Control dispatchers received over 30,000 calls from the public.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Officers were dispatched on over 11,500 calls.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Last year, Lincoln pet owners licensed and vaccinated 64,229 dogs and cats.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01" y="1376022"/>
            <a:ext cx="4076696" cy="2591614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8"/>
          <a:stretch>
            <a:fillRect/>
          </a:stretch>
        </p:blipFill>
        <p:spPr bwMode="auto">
          <a:xfrm>
            <a:off x="6096000" y="3045327"/>
            <a:ext cx="2257810" cy="25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81756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602" y="346229"/>
            <a:ext cx="1096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Decisions are Made and Vetted</a:t>
            </a:r>
          </a:p>
          <a:p>
            <a:r>
              <a:rPr lang="en-US" sz="3200" dirty="0"/>
              <a:t>Animal Control Ordinances and Policies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988" y="1686977"/>
            <a:ext cx="89664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Animal Control ordinances (new and revised) have multiple levels of public input.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sz="2000" dirty="0"/>
              <a:t>Health Director and staff</a:t>
            </a:r>
          </a:p>
          <a:p>
            <a:pPr algn="ctr"/>
            <a:r>
              <a:rPr lang="en-US" sz="2000" dirty="0"/>
              <a:t>Animal Control Advisory Committee</a:t>
            </a:r>
          </a:p>
          <a:p>
            <a:pPr algn="ctr"/>
            <a:r>
              <a:rPr lang="en-US" sz="2000" dirty="0"/>
              <a:t>Lincoln-Lancaster County Board of Health</a:t>
            </a:r>
          </a:p>
          <a:p>
            <a:pPr algn="ctr"/>
            <a:r>
              <a:rPr lang="en-US" sz="2000" dirty="0"/>
              <a:t>City Attorney’s Office</a:t>
            </a:r>
          </a:p>
          <a:p>
            <a:pPr algn="ctr"/>
            <a:r>
              <a:rPr lang="en-US" sz="2000" dirty="0"/>
              <a:t>Mayor’s Office</a:t>
            </a:r>
          </a:p>
          <a:p>
            <a:pPr algn="ctr"/>
            <a:r>
              <a:rPr lang="en-US" sz="2000" dirty="0"/>
              <a:t>City Council (Public Hearings)</a:t>
            </a:r>
          </a:p>
          <a:p>
            <a:pPr algn="ctr"/>
            <a:r>
              <a:rPr lang="en-US" sz="2000" dirty="0"/>
              <a:t>Public Hearings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2004">
            <a:off x="2100428" y="2272809"/>
            <a:ext cx="1227463" cy="998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953">
            <a:off x="2400028" y="4113798"/>
            <a:ext cx="1239424" cy="1007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3195">
            <a:off x="7414870" y="2320607"/>
            <a:ext cx="1221045" cy="9928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8018">
            <a:off x="6996649" y="4141324"/>
            <a:ext cx="1171720" cy="9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3708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2f6f95-ce5c-41bd-a6e0-4f299ef28ae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B7D51960925499739C114863EADD6" ma:contentTypeVersion="12" ma:contentTypeDescription="Create a new document." ma:contentTypeScope="" ma:versionID="bc42ef22c2bbc232c2fc072e6ce96de4">
  <xsd:schema xmlns:xsd="http://www.w3.org/2001/XMLSchema" xmlns:xs="http://www.w3.org/2001/XMLSchema" xmlns:p="http://schemas.microsoft.com/office/2006/metadata/properties" xmlns:ns2="ca2f6f95-ce5c-41bd-a6e0-4f299ef28ae8" xmlns:ns3="ae23b1d0-5f7e-4270-9793-90b872626070" targetNamespace="http://schemas.microsoft.com/office/2006/metadata/properties" ma:root="true" ma:fieldsID="69b3641f648a1016acb127ba270d9770" ns2:_="" ns3:_="">
    <xsd:import namespace="ca2f6f95-ce5c-41bd-a6e0-4f299ef28ae8"/>
    <xsd:import namespace="ae23b1d0-5f7e-4270-9793-90b8726260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f6f95-ce5c-41bd-a6e0-4f299ef28a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fafd8c6-40d2-456d-aa62-e18fefc5cd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3b1d0-5f7e-4270-9793-90b87262607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A50589-39DC-49C1-8435-5CF68CE31377}">
  <ds:schemaRefs>
    <ds:schemaRef ds:uri="http://schemas.microsoft.com/office/2006/documentManagement/types"/>
    <ds:schemaRef ds:uri="http://purl.org/dc/terms/"/>
    <ds:schemaRef ds:uri="ded81026-d1d2-43c5-9447-257052cab08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f98f496-2de3-4668-a40d-df870375e47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E0D3EC-4DB3-4EAC-A497-15D941558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CEC068-1A9E-4F67-B488-AEF98EC138EF}"/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705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1_Introducing PowerPoint 2010</vt:lpstr>
      <vt:lpstr>12_Introducing PowerPoint 2010</vt:lpstr>
      <vt:lpstr>“Protecting People and Pets”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Lincoln, 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M. Endres</dc:creator>
  <cp:lastModifiedBy>Wynn S. Hjermstad</cp:lastModifiedBy>
  <cp:revision>145</cp:revision>
  <cp:lastPrinted>2019-03-19T18:00:14Z</cp:lastPrinted>
  <dcterms:created xsi:type="dcterms:W3CDTF">2016-07-18T13:43:08Z</dcterms:created>
  <dcterms:modified xsi:type="dcterms:W3CDTF">2022-09-06T21:07:51Z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0x010100E23B7D51960925499739C114863EADD6</vt:lpwstr>
  </property>
  <property fmtid="{D5CDD505-2E9C-101B-9397-08002B2CF9AE}" pid="3" name="Order">
    <vt:r8>13382000</vt:r8>
  </property>
  <property fmtid="{D5CDD505-2E9C-101B-9397-08002B2CF9AE}" pid="4" name="MediaServiceImageTags">
    <vt:lpwstr/>
  </property>
</Properties>
</file>